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theme/theme8.xml" ContentType="application/vnd.openxmlformats-officedocument.theme+xml"/>
  <Override PartName="/ppt/slideLayouts/slideLayout25.xml" ContentType="application/vnd.openxmlformats-officedocument.presentationml.slideLayout+xml"/>
  <Override PartName="/ppt/theme/theme9.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 id="2147483697" r:id="rId13"/>
    <p:sldMasterId id="2147483714" r:id="rId14"/>
    <p:sldMasterId id="2147483729" r:id="rId15"/>
    <p:sldMasterId id="2147483743" r:id="rId16"/>
    <p:sldMasterId id="2147483757" r:id="rId17"/>
    <p:sldMasterId id="2147483765" r:id="rId18"/>
  </p:sldMasterIdLst>
  <p:notesMasterIdLst>
    <p:notesMasterId r:id="rId45"/>
  </p:notesMasterIdLst>
  <p:handoutMasterIdLst>
    <p:handoutMasterId r:id="rId46"/>
  </p:handoutMasterIdLst>
  <p:sldIdLst>
    <p:sldId id="907" r:id="rId19"/>
    <p:sldId id="1000" r:id="rId20"/>
    <p:sldId id="999" r:id="rId21"/>
    <p:sldId id="257" r:id="rId22"/>
    <p:sldId id="258" r:id="rId23"/>
    <p:sldId id="1001" r:id="rId24"/>
    <p:sldId id="997" r:id="rId25"/>
    <p:sldId id="998" r:id="rId26"/>
    <p:sldId id="259" r:id="rId27"/>
    <p:sldId id="264" r:id="rId28"/>
    <p:sldId id="265" r:id="rId29"/>
    <p:sldId id="276" r:id="rId30"/>
    <p:sldId id="273" r:id="rId31"/>
    <p:sldId id="274" r:id="rId32"/>
    <p:sldId id="958" r:id="rId33"/>
    <p:sldId id="968" r:id="rId34"/>
    <p:sldId id="987" r:id="rId35"/>
    <p:sldId id="991" r:id="rId36"/>
    <p:sldId id="996" r:id="rId37"/>
    <p:sldId id="977" r:id="rId38"/>
    <p:sldId id="975" r:id="rId39"/>
    <p:sldId id="978" r:id="rId40"/>
    <p:sldId id="989" r:id="rId41"/>
    <p:sldId id="970" r:id="rId42"/>
    <p:sldId id="984" r:id="rId43"/>
    <p:sldId id="98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6B"/>
    <a:srgbClr val="E46C0A"/>
    <a:srgbClr val="01316C"/>
    <a:srgbClr val="1600FF"/>
    <a:srgbClr val="0D3168"/>
    <a:srgbClr val="4CAB9C"/>
    <a:srgbClr val="9FAB62"/>
    <a:srgbClr val="92B44C"/>
    <a:srgbClr val="407700"/>
    <a:srgbClr val="A0AC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88" autoAdjust="0"/>
    <p:restoredTop sz="80732" autoAdjust="0"/>
  </p:normalViewPr>
  <p:slideViewPr>
    <p:cSldViewPr snapToGrid="0" snapToObjects="1">
      <p:cViewPr varScale="1">
        <p:scale>
          <a:sx n="80" d="100"/>
          <a:sy n="80" d="100"/>
        </p:scale>
        <p:origin x="624" y="176"/>
      </p:cViewPr>
      <p:guideLst>
        <p:guide orient="horz" pos="2160"/>
        <p:guide pos="3840"/>
      </p:guideLst>
    </p:cSldViewPr>
  </p:slideViewPr>
  <p:outlineViewPr>
    <p:cViewPr>
      <p:scale>
        <a:sx n="33" d="100"/>
        <a:sy n="33" d="100"/>
      </p:scale>
      <p:origin x="0" y="-384"/>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3928" y="2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handoutMaster" Target="handoutMasters/handoutMaster1.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6/13/19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dirty="0"/>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6/13/19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dirty="0"/>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bitbybitbook.com/en/1st-ed/ethics/digital-is-dif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ongress.gov/115/bills/hr4174/BILLS-115hr4174enr.pd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pPr marL="171450" indent="-171450">
              <a:buFont typeface="Arial" panose="020B0604020202020204" pitchFamily="34" charset="0"/>
              <a:buChar char="•"/>
            </a:pPr>
            <a:r>
              <a:rPr lang="en-US" sz="1400" kern="1200" dirty="0">
                <a:solidFill>
                  <a:schemeClr val="tx1"/>
                </a:solidFill>
                <a:effectLst/>
                <a:latin typeface="+mn-lt"/>
                <a:ea typeface="+mn-ea"/>
                <a:cs typeface="+mn-cs"/>
              </a:rPr>
              <a:t>As part of your research, how many of you prepare and submit Institutional Review Board protocols? </a:t>
            </a:r>
          </a:p>
          <a:p>
            <a:pPr marL="171450" indent="-171450">
              <a:buFont typeface="Arial" panose="020B0604020202020204" pitchFamily="34" charset="0"/>
              <a:buChar char="•"/>
            </a:pPr>
            <a:r>
              <a:rPr lang="en-US" sz="1400" kern="1200" dirty="0">
                <a:solidFill>
                  <a:schemeClr val="tx1"/>
                </a:solidFill>
                <a:effectLst/>
                <a:latin typeface="+mn-lt"/>
                <a:ea typeface="+mn-ea"/>
                <a:cs typeface="+mn-cs"/>
              </a:rPr>
              <a:t>I have completed dozens in my research over the last several years.  And to be honest, I always thought of them as an administrative step to checkoff the list as a research project began. </a:t>
            </a:r>
          </a:p>
          <a:p>
            <a:pPr marL="171450" indent="-171450">
              <a:buFont typeface="Arial" panose="020B0604020202020204" pitchFamily="34" charset="0"/>
              <a:buChar char="•"/>
            </a:pPr>
            <a:r>
              <a:rPr lang="en-US" sz="1400" kern="1200" dirty="0">
                <a:solidFill>
                  <a:schemeClr val="tx1"/>
                </a:solidFill>
                <a:effectLst/>
                <a:latin typeface="+mn-lt"/>
                <a:ea typeface="+mn-ea"/>
                <a:cs typeface="+mn-cs"/>
              </a:rPr>
              <a:t>But as I began to work more in the Big Data / All Data space, I began to realize that this is not just a necessary first step, but an activity that needs to be part of every research step.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Institutional Review Board (</a:t>
            </a:r>
            <a:r>
              <a:rPr lang="en-US" sz="1200" b="1" i="0" kern="1200" dirty="0">
                <a:solidFill>
                  <a:schemeClr val="tx1"/>
                </a:solidFill>
                <a:effectLst/>
                <a:latin typeface="+mn-lt"/>
                <a:ea typeface="+mn-ea"/>
                <a:cs typeface="+mn-cs"/>
              </a:rPr>
              <a:t>IRB</a:t>
            </a:r>
            <a:r>
              <a:rPr lang="en-US" sz="1200" b="0" i="0" kern="1200" dirty="0">
                <a:solidFill>
                  <a:schemeClr val="tx1"/>
                </a:solidFill>
                <a:effectLst/>
                <a:latin typeface="+mn-lt"/>
                <a:ea typeface="+mn-ea"/>
                <a:cs typeface="+mn-cs"/>
              </a:rPr>
              <a:t>) is an administrative body established to protect the rights and welfare of human research subjects recruited to participate in research activities conducted under the auspices of the institution with which it is affiliated.</a:t>
            </a:r>
            <a:endParaRPr lang="en-US" sz="800" kern="1200" dirty="0">
              <a:solidFill>
                <a:schemeClr val="tx1"/>
              </a:solidFill>
              <a:effectLst/>
              <a:latin typeface="+mn-lt"/>
              <a:ea typeface="+mn-ea"/>
              <a:cs typeface="+mn-cs"/>
            </a:endParaRP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Abstract - The </a:t>
            </a:r>
            <a:r>
              <a:rPr lang="en-US" sz="800" b="1" i="1" kern="1200" dirty="0">
                <a:solidFill>
                  <a:schemeClr val="tx1"/>
                </a:solidFill>
                <a:effectLst/>
                <a:latin typeface="+mn-lt"/>
                <a:ea typeface="+mn-ea"/>
                <a:cs typeface="+mn-cs"/>
              </a:rPr>
              <a:t>all</a:t>
            </a:r>
            <a:r>
              <a:rPr lang="en-US" sz="800" b="1" kern="1200" dirty="0">
                <a:solidFill>
                  <a:schemeClr val="tx1"/>
                </a:solidFill>
                <a:effectLst/>
                <a:latin typeface="+mn-lt"/>
                <a:ea typeface="+mn-ea"/>
                <a:cs typeface="+mn-cs"/>
              </a:rPr>
              <a:t> data revolution</a:t>
            </a:r>
            <a:r>
              <a:rPr lang="en-US" sz="800" kern="1200" dirty="0">
                <a:solidFill>
                  <a:schemeClr val="tx1"/>
                </a:solidFill>
                <a:effectLst/>
                <a:latin typeface="+mn-lt"/>
                <a:ea typeface="+mn-ea"/>
                <a:cs typeface="+mn-cs"/>
              </a:rPr>
              <a:t> has transformed the conduct of social science research, but the ethical dimensions should not be compromised. Researchers can now observe behavior based on repurposing existing data without consent or awareness by those providing the data. However, the principles set forth in the </a:t>
            </a:r>
            <a:r>
              <a:rPr lang="en-US" sz="800" b="1" kern="1200" dirty="0">
                <a:solidFill>
                  <a:schemeClr val="tx1"/>
                </a:solidFill>
                <a:effectLst/>
                <a:latin typeface="+mn-lt"/>
                <a:ea typeface="+mn-ea"/>
                <a:cs typeface="+mn-cs"/>
              </a:rPr>
              <a:t>Belmont Report</a:t>
            </a:r>
            <a:r>
              <a:rPr lang="en-US" sz="800" kern="1200" dirty="0">
                <a:solidFill>
                  <a:schemeClr val="tx1"/>
                </a:solidFill>
                <a:effectLst/>
                <a:latin typeface="+mn-lt"/>
                <a:ea typeface="+mn-ea"/>
                <a:cs typeface="+mn-cs"/>
              </a:rPr>
              <a:t> on </a:t>
            </a:r>
            <a:r>
              <a:rPr lang="en-US" sz="800" b="1" kern="1200" dirty="0">
                <a:solidFill>
                  <a:schemeClr val="tx1"/>
                </a:solidFill>
                <a:effectLst/>
                <a:latin typeface="+mn-lt"/>
                <a:ea typeface="+mn-ea"/>
                <a:cs typeface="+mn-cs"/>
              </a:rPr>
              <a:t>Ethical Principles and Guidelines for the Protection of Human Subjects of Research</a:t>
            </a:r>
            <a:r>
              <a:rPr lang="en-US" sz="800" kern="1200" dirty="0">
                <a:solidFill>
                  <a:schemeClr val="tx1"/>
                </a:solidFill>
                <a:effectLst/>
                <a:latin typeface="+mn-lt"/>
                <a:ea typeface="+mn-ea"/>
                <a:cs typeface="+mn-cs"/>
              </a:rPr>
              <a:t> are still as applicable as when these principles were first established in 1978. These principles emphasize responsibility to produce results that will benefit society. The principles are </a:t>
            </a:r>
            <a:r>
              <a:rPr lang="en-US" sz="800" b="1" kern="1200" dirty="0">
                <a:solidFill>
                  <a:schemeClr val="tx1"/>
                </a:solidFill>
                <a:effectLst/>
                <a:latin typeface="+mn-lt"/>
                <a:ea typeface="+mn-ea"/>
                <a:cs typeface="+mn-cs"/>
              </a:rPr>
              <a:t>fairness </a:t>
            </a:r>
            <a:r>
              <a:rPr lang="en-US" sz="800" kern="1200" dirty="0">
                <a:solidFill>
                  <a:schemeClr val="tx1"/>
                </a:solidFill>
                <a:effectLst/>
                <a:latin typeface="+mn-lt"/>
                <a:ea typeface="+mn-ea"/>
                <a:cs typeface="+mn-cs"/>
              </a:rPr>
              <a:t>(understand, mitigate, and communicate the presence of bias in both data practice and consumption); </a:t>
            </a:r>
            <a:r>
              <a:rPr lang="en-US" sz="800" b="1" kern="1200" dirty="0">
                <a:solidFill>
                  <a:schemeClr val="tx1"/>
                </a:solidFill>
                <a:effectLst/>
                <a:latin typeface="+mn-lt"/>
                <a:ea typeface="+mn-ea"/>
                <a:cs typeface="+mn-cs"/>
              </a:rPr>
              <a:t>benefit</a:t>
            </a:r>
            <a:r>
              <a:rPr lang="en-US" sz="800" kern="1200" dirty="0">
                <a:solidFill>
                  <a:schemeClr val="tx1"/>
                </a:solidFill>
                <a:effectLst/>
                <a:latin typeface="+mn-lt"/>
                <a:ea typeface="+mn-ea"/>
                <a:cs typeface="+mn-cs"/>
              </a:rPr>
              <a:t> (weighing risks and benefits of study); </a:t>
            </a:r>
            <a:r>
              <a:rPr lang="en-US" sz="800" b="1" kern="1200" dirty="0">
                <a:solidFill>
                  <a:schemeClr val="tx1"/>
                </a:solidFill>
                <a:effectLst/>
                <a:latin typeface="+mn-lt"/>
                <a:ea typeface="+mn-ea"/>
                <a:cs typeface="+mn-cs"/>
              </a:rPr>
              <a:t>openness</a:t>
            </a:r>
            <a:r>
              <a:rPr lang="en-US" sz="800" kern="1200" dirty="0">
                <a:solidFill>
                  <a:schemeClr val="tx1"/>
                </a:solidFill>
                <a:effectLst/>
                <a:latin typeface="+mn-lt"/>
                <a:ea typeface="+mn-ea"/>
                <a:cs typeface="+mn-cs"/>
              </a:rPr>
              <a:t> (practice humility and openness); </a:t>
            </a:r>
            <a:r>
              <a:rPr lang="en-US" sz="800" b="1" kern="1200" dirty="0">
                <a:solidFill>
                  <a:schemeClr val="tx1"/>
                </a:solidFill>
                <a:effectLst/>
                <a:latin typeface="+mn-lt"/>
                <a:ea typeface="+mn-ea"/>
                <a:cs typeface="+mn-cs"/>
              </a:rPr>
              <a:t>transparent practices</a:t>
            </a:r>
            <a:r>
              <a:rPr lang="en-US" sz="800" kern="1200" dirty="0">
                <a:solidFill>
                  <a:schemeClr val="tx1"/>
                </a:solidFill>
                <a:effectLst/>
                <a:latin typeface="+mn-lt"/>
                <a:ea typeface="+mn-ea"/>
                <a:cs typeface="+mn-cs"/>
              </a:rPr>
              <a:t> (community engagement, responsible communications); and </a:t>
            </a:r>
            <a:r>
              <a:rPr lang="en-US" sz="800" b="1" kern="1200" dirty="0">
                <a:solidFill>
                  <a:schemeClr val="tx1"/>
                </a:solidFill>
                <a:effectLst/>
                <a:latin typeface="+mn-lt"/>
                <a:ea typeface="+mn-ea"/>
                <a:cs typeface="+mn-cs"/>
              </a:rPr>
              <a:t>reliability</a:t>
            </a:r>
            <a:r>
              <a:rPr lang="en-US" sz="800" kern="1200" dirty="0">
                <a:solidFill>
                  <a:schemeClr val="tx1"/>
                </a:solidFill>
                <a:effectLst/>
                <a:latin typeface="+mn-lt"/>
                <a:ea typeface="+mn-ea"/>
                <a:cs typeface="+mn-cs"/>
              </a:rPr>
              <a:t> (ensure that every effort is made to understand the data and results). These </a:t>
            </a:r>
            <a:r>
              <a:rPr lang="en-US" sz="800" b="1" kern="1200" dirty="0">
                <a:solidFill>
                  <a:schemeClr val="tx1"/>
                </a:solidFill>
                <a:effectLst/>
                <a:latin typeface="+mn-lt"/>
                <a:ea typeface="+mn-ea"/>
                <a:cs typeface="+mn-cs"/>
              </a:rPr>
              <a:t>Belmont principles</a:t>
            </a:r>
            <a:r>
              <a:rPr lang="en-US" sz="800" kern="1200" dirty="0">
                <a:solidFill>
                  <a:schemeClr val="tx1"/>
                </a:solidFill>
                <a:effectLst/>
                <a:latin typeface="+mn-lt"/>
                <a:ea typeface="+mn-ea"/>
                <a:cs typeface="+mn-cs"/>
              </a:rPr>
              <a:t> should be exercised continuously and rigorously as researchers take on the challenge of repurposing data to answer new questions. </a:t>
            </a:r>
          </a:p>
          <a:p>
            <a:r>
              <a:rPr lang="en-US" sz="800" kern="1200" dirty="0">
                <a:solidFill>
                  <a:schemeClr val="tx1"/>
                </a:solidFill>
                <a:effectLst/>
                <a:latin typeface="+mn-lt"/>
                <a:ea typeface="+mn-ea"/>
                <a:cs typeface="+mn-cs"/>
              </a:rPr>
              <a:t> </a:t>
            </a:r>
          </a:p>
          <a:p>
            <a:r>
              <a:rPr lang="en-US" sz="800" kern="1200" dirty="0">
                <a:solidFill>
                  <a:schemeClr val="tx1"/>
                </a:solidFill>
                <a:effectLst/>
                <a:latin typeface="+mn-lt"/>
                <a:ea typeface="+mn-ea"/>
                <a:cs typeface="+mn-cs"/>
              </a:rPr>
              <a:t>Discussions about ethics need to be a natural part of every research project, especially when repurposing data for analytical purposes. A publicly-shared </a:t>
            </a:r>
            <a:r>
              <a:rPr lang="en-US" sz="800" b="1" kern="1200" dirty="0">
                <a:solidFill>
                  <a:schemeClr val="tx1"/>
                </a:solidFill>
                <a:effectLst/>
                <a:latin typeface="+mn-lt"/>
                <a:ea typeface="+mn-ea"/>
                <a:cs typeface="+mn-cs"/>
              </a:rPr>
              <a:t>ethical checklist </a:t>
            </a:r>
            <a:r>
              <a:rPr lang="en-US" sz="800" kern="1200" dirty="0">
                <a:solidFill>
                  <a:schemeClr val="tx1"/>
                </a:solidFill>
                <a:effectLst/>
                <a:latin typeface="+mn-lt"/>
                <a:ea typeface="+mn-ea"/>
                <a:cs typeface="+mn-cs"/>
              </a:rPr>
              <a:t>at each research stage can help researchers identify and frame any potential concerns and evaluate their relative impacts. The checklist should cover all phases, from project selection and scoping to building a team, data discovery and acquisition, analysis, and implementation of results. A key part of this checklist is the assessment of </a:t>
            </a:r>
            <a:r>
              <a:rPr lang="en-US" sz="800" b="1" kern="1200" dirty="0">
                <a:solidFill>
                  <a:schemeClr val="tx1"/>
                </a:solidFill>
                <a:effectLst/>
                <a:latin typeface="+mn-lt"/>
                <a:ea typeface="+mn-ea"/>
                <a:cs typeface="+mn-cs"/>
              </a:rPr>
              <a:t>implicit biases</a:t>
            </a:r>
            <a:r>
              <a:rPr lang="en-US" sz="800" kern="1200" dirty="0">
                <a:solidFill>
                  <a:schemeClr val="tx1"/>
                </a:solidFill>
                <a:effectLst/>
                <a:latin typeface="+mn-lt"/>
                <a:ea typeface="+mn-ea"/>
                <a:cs typeface="+mn-cs"/>
              </a:rPr>
              <a:t> throughout the project, such as, </a:t>
            </a:r>
            <a:r>
              <a:rPr lang="en-US" sz="800" i="1" kern="1200" dirty="0">
                <a:solidFill>
                  <a:schemeClr val="tx1"/>
                </a:solidFill>
                <a:effectLst/>
                <a:latin typeface="+mn-lt"/>
                <a:ea typeface="+mn-ea"/>
                <a:cs typeface="+mn-cs"/>
              </a:rPr>
              <a:t>what biases do the researchers have? Are biases introduced in the study through the choice of variable selection, like including males but not females or other genders? Are the right tools being used? Are methods and outputs transparent? </a:t>
            </a:r>
            <a:r>
              <a:rPr lang="en-US" sz="800" kern="1200" dirty="0">
                <a:solidFill>
                  <a:schemeClr val="tx1"/>
                </a:solidFill>
                <a:effectLst/>
                <a:latin typeface="+mn-lt"/>
                <a:ea typeface="+mn-ea"/>
                <a:cs typeface="+mn-cs"/>
              </a:rPr>
              <a:t>The ethical principles involved here require the implementation of everyday practices around documentation, transparency, ongoing discussion, questioning, and constructive criticism.</a:t>
            </a:r>
          </a:p>
          <a:p>
            <a:r>
              <a:rPr lang="en-US" sz="800" i="1" kern="1200" dirty="0">
                <a:solidFill>
                  <a:schemeClr val="tx1"/>
                </a:solidFill>
                <a:effectLst/>
                <a:latin typeface="+mn-lt"/>
                <a:ea typeface="+mn-ea"/>
                <a:cs typeface="+mn-cs"/>
              </a:rPr>
              <a:t> </a:t>
            </a:r>
            <a:endParaRPr lang="en-US" sz="8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7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0088"/>
            <a:ext cx="6096000" cy="3429000"/>
          </a:xfrm>
        </p:spPr>
      </p:sp>
      <p:sp>
        <p:nvSpPr>
          <p:cNvPr id="3" name="Notes Placeholder 2"/>
          <p:cNvSpPr>
            <a:spLocks noGrp="1"/>
          </p:cNvSpPr>
          <p:nvPr>
            <p:ph type="body" idx="1"/>
          </p:nvPr>
        </p:nvSpPr>
        <p:spPr>
          <a:xfrm>
            <a:off x="685800" y="4358390"/>
            <a:ext cx="5486400" cy="4114800"/>
          </a:xfrm>
        </p:spPr>
        <p:txBody>
          <a:bodyPr/>
          <a:lstStyle/>
          <a:p>
            <a:pPr marL="171450" indent="-171450">
              <a:buFont typeface="Arial" panose="020B0604020202020204" pitchFamily="34" charset="0"/>
              <a:buChar char="•"/>
            </a:pPr>
            <a:r>
              <a:rPr lang="en-US" sz="1600" dirty="0"/>
              <a:t>Definitions about privacy, confidentiality, security, and privatization of data are a starting point for discussions about ethics. </a:t>
            </a:r>
          </a:p>
          <a:p>
            <a:pPr marL="171450" indent="-171450">
              <a:buFont typeface="Arial" panose="020B0604020202020204" pitchFamily="34" charset="0"/>
              <a:buChar char="•"/>
            </a:pPr>
            <a:r>
              <a:rPr lang="en-US" sz="1600" dirty="0"/>
              <a:t>However, these definitions are not sufficient by themselves for ensuring ethical decision-making and activities.</a:t>
            </a:r>
          </a:p>
          <a:p>
            <a:pPr marL="171450" indent="-171450">
              <a:buFont typeface="Arial" panose="020B0604020202020204" pitchFamily="34" charset="0"/>
              <a:buChar char="•"/>
            </a:pPr>
            <a:r>
              <a:rPr lang="en-US" sz="1600" b="1" dirty="0"/>
              <a:t>Today, </a:t>
            </a:r>
            <a:r>
              <a:rPr lang="en-US" sz="1600" b="1" kern="1200" dirty="0">
                <a:solidFill>
                  <a:schemeClr val="tx1"/>
                </a:solidFill>
                <a:effectLst/>
                <a:latin typeface="+mn-lt"/>
                <a:ea typeface="+mn-ea"/>
                <a:cs typeface="+mn-cs"/>
              </a:rPr>
              <a:t>we can observe behavior based on repurposing existing data without consent or awareness by those providing the data. </a:t>
            </a:r>
          </a:p>
          <a:p>
            <a:pPr marL="171450" indent="-171450">
              <a:buFont typeface="Arial" panose="020B0604020202020204" pitchFamily="34" charset="0"/>
              <a:buChar char="•"/>
            </a:pPr>
            <a:r>
              <a:rPr lang="en-US" sz="1600" b="1" kern="1200" dirty="0">
                <a:solidFill>
                  <a:schemeClr val="tx1"/>
                </a:solidFill>
                <a:effectLst/>
                <a:latin typeface="+mn-lt"/>
                <a:ea typeface="+mn-ea"/>
                <a:cs typeface="+mn-cs"/>
              </a:rPr>
              <a:t>This requires a broader view of ethics that adapts to the spirit as well as rules. </a:t>
            </a:r>
          </a:p>
          <a:p>
            <a:pPr marL="171450" indent="-171450">
              <a:buFont typeface="Arial" panose="020B0604020202020204" pitchFamily="34" charset="0"/>
              <a:buChar char="•"/>
            </a:pPr>
            <a:endParaRPr lang="en-US" sz="16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17</a:t>
            </a:fld>
            <a:endParaRPr lang="en-US" dirty="0"/>
          </a:p>
        </p:txBody>
      </p:sp>
    </p:spTree>
    <p:extLst>
      <p:ext uri="{BB962C8B-B14F-4D97-AF65-F5344CB8AC3E}">
        <p14:creationId xmlns:p14="http://schemas.microsoft.com/office/powerpoint/2010/main" val="2986023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49902" y="4343399"/>
            <a:ext cx="6475750" cy="4557839"/>
          </a:xfrm>
        </p:spPr>
        <p:txBody>
          <a:bodyPr/>
          <a:lstStyle/>
          <a:p>
            <a:pPr marL="171450" indent="-171450">
              <a:buFont typeface="Arial" panose="020B0604020202020204" pitchFamily="34" charset="0"/>
              <a:buChar char="•"/>
            </a:pPr>
            <a:r>
              <a:rPr lang="en-US" sz="1400" dirty="0"/>
              <a:t>The Belmont Commission was convened after ethical failures by researchers became know. </a:t>
            </a:r>
          </a:p>
          <a:p>
            <a:pPr marL="171450" indent="-171450">
              <a:buFont typeface="Arial" panose="020B0604020202020204" pitchFamily="34" charset="0"/>
              <a:buChar char="•"/>
            </a:pPr>
            <a:r>
              <a:rPr lang="en-US" sz="1400" dirty="0"/>
              <a:t>The most famous example of one of these failures is the Tuskegee Syphilis Study conducted from 1932-1972 to observe the natural progression of untreated syphilis of poor African-American men. </a:t>
            </a:r>
          </a:p>
          <a:p>
            <a:pPr marL="628650" lvl="1" indent="-171450">
              <a:buFont typeface="Arial" panose="020B0604020202020204" pitchFamily="34" charset="0"/>
              <a:buChar char="•"/>
            </a:pPr>
            <a:r>
              <a:rPr lang="en-US" sz="1400" dirty="0"/>
              <a:t>None of the men were told that they had the disease, and none were treated with penicillin even after the antibiotic was proven to successfully treat syphilis. </a:t>
            </a:r>
            <a:endParaRPr lang="en-US" sz="14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400" dirty="0"/>
              <a:t>The Belmont Commission issued 3 principles  for the conduct of ethical research </a:t>
            </a:r>
          </a:p>
          <a:p>
            <a:pPr marL="171450" indent="-171450">
              <a:buFont typeface="Arial" panose="020B0604020202020204" pitchFamily="34" charset="0"/>
              <a:buChar char="•"/>
            </a:pPr>
            <a:r>
              <a:rPr lang="en-US" sz="1400" kern="1200" dirty="0">
                <a:solidFill>
                  <a:schemeClr val="tx1"/>
                </a:solidFill>
                <a:effectLst/>
                <a:latin typeface="+mn-lt"/>
                <a:ea typeface="+mn-ea"/>
                <a:cs typeface="+mn-cs"/>
              </a:rPr>
              <a:t>These principles are </a:t>
            </a:r>
          </a:p>
          <a:p>
            <a:pPr marL="628650" lvl="1" indent="-171450">
              <a:buFont typeface="Arial" panose="020B0604020202020204" pitchFamily="34" charset="0"/>
              <a:buChar char="•"/>
            </a:pPr>
            <a:r>
              <a:rPr lang="en-US" sz="1400" kern="1200" dirty="0">
                <a:solidFill>
                  <a:schemeClr val="tx1"/>
                </a:solidFill>
                <a:effectLst/>
                <a:latin typeface="+mn-lt"/>
                <a:ea typeface="+mn-ea"/>
                <a:cs typeface="+mn-cs"/>
              </a:rPr>
              <a:t>Respect for persons – treating people as autonomous and honoring their wishes</a:t>
            </a:r>
          </a:p>
          <a:p>
            <a:pPr marL="628650" lvl="1" indent="-171450">
              <a:buFont typeface="Arial" panose="020B0604020202020204" pitchFamily="34" charset="0"/>
              <a:buChar char="•"/>
            </a:pPr>
            <a:r>
              <a:rPr lang="en-US" sz="1400" kern="1200" dirty="0">
                <a:solidFill>
                  <a:schemeClr val="tx1"/>
                </a:solidFill>
                <a:effectLst/>
                <a:latin typeface="+mn-lt"/>
                <a:ea typeface="+mn-ea"/>
                <a:cs typeface="+mn-cs"/>
              </a:rPr>
              <a:t>Beneficence – understanding the risks and benefits of the study and weighing the balance between (1) do no harm and (2) maximize possible benefits and minimize possible harms. </a:t>
            </a:r>
          </a:p>
          <a:p>
            <a:pPr marL="628650" lvl="1" indent="-171450">
              <a:buFont typeface="Arial" panose="020B0604020202020204" pitchFamily="34" charset="0"/>
              <a:buChar char="•"/>
            </a:pPr>
            <a:r>
              <a:rPr lang="en-US" sz="1400" kern="1200" dirty="0">
                <a:solidFill>
                  <a:schemeClr val="tx1"/>
                </a:solidFill>
                <a:effectLst/>
                <a:latin typeface="+mn-lt"/>
                <a:ea typeface="+mn-ea"/>
                <a:cs typeface="+mn-cs"/>
              </a:rPr>
              <a:t>Justice – deciding if the risks and benefits of research are distributed fairly</a:t>
            </a:r>
          </a:p>
          <a:p>
            <a:pPr marL="171450" indent="-171450">
              <a:buFont typeface="Arial" panose="020B0604020202020204" pitchFamily="34" charset="0"/>
              <a:buChar char="•"/>
            </a:pPr>
            <a:r>
              <a:rPr lang="en-US" sz="1400" dirty="0"/>
              <a:t>The principles were codified into law and are now referred to at the Common Rule. </a:t>
            </a:r>
          </a:p>
          <a:p>
            <a:pPr marL="171450" indent="-171450">
              <a:buFont typeface="Arial" panose="020B0604020202020204" pitchFamily="34" charset="0"/>
              <a:buChar char="•"/>
            </a:pPr>
            <a:r>
              <a:rPr lang="en-US" sz="1400" dirty="0"/>
              <a:t>The Belmont Report provided the foundation for the Institutional Review Board’s principles and focus on ‘research involving human subjects.”</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0818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638760"/>
          </a:xfrm>
        </p:spPr>
        <p:txBody>
          <a:bodyPr/>
          <a:lstStyle/>
          <a:p>
            <a:pPr marL="171450" lvl="0" indent="-171450">
              <a:buFont typeface="Arial" panose="020B0604020202020204" pitchFamily="34" charset="0"/>
              <a:buChar char="•"/>
            </a:pPr>
            <a:r>
              <a:rPr lang="en-US" sz="1400" kern="1200" dirty="0">
                <a:solidFill>
                  <a:schemeClr val="tx1"/>
                </a:solidFill>
                <a:effectLst/>
                <a:latin typeface="+mn-lt"/>
                <a:ea typeface="+mn-ea"/>
                <a:cs typeface="+mn-cs"/>
              </a:rPr>
              <a:t>The Menlo report was commissioned by the Department of Homeland Security to bring the Belmont principles to the Information, Communication, and Technology or ICT community. </a:t>
            </a:r>
          </a:p>
          <a:p>
            <a:pPr marL="171450" lvl="0" indent="-171450">
              <a:buFont typeface="Arial" panose="020B0604020202020204" pitchFamily="34" charset="0"/>
              <a:buChar char="•"/>
            </a:pPr>
            <a:r>
              <a:rPr lang="en-US" sz="1400" kern="1200" dirty="0">
                <a:solidFill>
                  <a:schemeClr val="tx1"/>
                </a:solidFill>
                <a:effectLst/>
                <a:latin typeface="+mn-lt"/>
                <a:ea typeface="+mn-ea"/>
                <a:cs typeface="+mn-cs"/>
              </a:rPr>
              <a:t>They also expanded the Belmont principles in two important ways:</a:t>
            </a:r>
          </a:p>
          <a:p>
            <a:pPr marL="171450" lvl="0" indent="-171450">
              <a:buFont typeface="Arial" panose="020B0604020202020204" pitchFamily="34" charset="0"/>
              <a:buChar char="•"/>
            </a:pPr>
            <a:r>
              <a:rPr lang="en-US" sz="1400" kern="1200" dirty="0">
                <a:solidFill>
                  <a:schemeClr val="tx1"/>
                </a:solidFill>
                <a:effectLst/>
                <a:latin typeface="+mn-lt"/>
                <a:ea typeface="+mn-ea"/>
                <a:cs typeface="+mn-cs"/>
              </a:rPr>
              <a:t>They added a 4</a:t>
            </a:r>
            <a:r>
              <a:rPr lang="en-US" sz="1400" kern="1200" baseline="30000" dirty="0">
                <a:solidFill>
                  <a:schemeClr val="tx1"/>
                </a:solidFill>
                <a:effectLst/>
                <a:latin typeface="+mn-lt"/>
                <a:ea typeface="+mn-ea"/>
                <a:cs typeface="+mn-cs"/>
              </a:rPr>
              <a:t>th</a:t>
            </a:r>
            <a:r>
              <a:rPr lang="en-US" sz="1400" kern="1200" dirty="0">
                <a:solidFill>
                  <a:schemeClr val="tx1"/>
                </a:solidFill>
                <a:effectLst/>
                <a:latin typeface="+mn-lt"/>
                <a:ea typeface="+mn-ea"/>
                <a:cs typeface="+mn-cs"/>
              </a:rPr>
              <a:t> principle - Respect for Law and Public Interest – extends principle of beneficence to include all relevant stakeholders</a:t>
            </a:r>
          </a:p>
          <a:p>
            <a:pPr marL="171450" lvl="0" indent="-171450">
              <a:buFont typeface="Arial" panose="020B0604020202020204" pitchFamily="34" charset="0"/>
              <a:buChar char="•"/>
            </a:pPr>
            <a:r>
              <a:rPr lang="en-US" sz="1400" kern="1200" dirty="0">
                <a:solidFill>
                  <a:schemeClr val="tx1"/>
                </a:solidFill>
                <a:effectLst/>
                <a:latin typeface="+mn-lt"/>
                <a:ea typeface="+mn-ea"/>
                <a:cs typeface="+mn-cs"/>
              </a:rPr>
              <a:t>And they expanded the focus to include “research with human-harming potential,” not just a focus on “research on human subjects.”</a:t>
            </a:r>
          </a:p>
          <a:p>
            <a:pPr marL="171450" lvl="0" indent="-171450">
              <a:buFont typeface="Arial" panose="020B0604020202020204" pitchFamily="34" charset="0"/>
              <a:buChar char="•"/>
            </a:pPr>
            <a:r>
              <a:rPr lang="en-US" sz="1400" kern="1200" dirty="0">
                <a:solidFill>
                  <a:schemeClr val="tx1"/>
                </a:solidFill>
                <a:effectLst/>
                <a:latin typeface="+mn-lt"/>
                <a:ea typeface="+mn-ea"/>
                <a:cs typeface="+mn-cs"/>
              </a:rPr>
              <a:t>This change is important in the digital age where the use of digital technologies and repurposing of data can expose people to risks. </a:t>
            </a:r>
          </a:p>
          <a:p>
            <a:pPr lvl="0"/>
            <a:endParaRPr lang="en-US" sz="1200" b="1"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5296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Echoing Matthew </a:t>
            </a:r>
            <a:r>
              <a:rPr lang="en-US" sz="1200" kern="1200" dirty="0" err="1">
                <a:solidFill>
                  <a:schemeClr val="tx1"/>
                </a:solidFill>
                <a:effectLst/>
                <a:latin typeface="+mn-lt"/>
                <a:ea typeface="+mn-ea"/>
                <a:cs typeface="+mn-cs"/>
              </a:rPr>
              <a:t>Salganik</a:t>
            </a:r>
            <a:r>
              <a:rPr lang="en-US" sz="1200" kern="1200" dirty="0">
                <a:solidFill>
                  <a:schemeClr val="tx1"/>
                </a:solidFill>
                <a:effectLst/>
                <a:latin typeface="+mn-lt"/>
                <a:ea typeface="+mn-ea"/>
                <a:cs typeface="+mn-cs"/>
              </a:rPr>
              <a:t> in his book, Bit by Bit, we propose a Principles-based approach to ethics for all disciplines.</a:t>
            </a:r>
          </a:p>
          <a:p>
            <a:pPr marL="171450" indent="-171450">
              <a:buFont typeface="Arial" panose="020B0604020202020204" pitchFamily="34" charset="0"/>
              <a:buChar char="•"/>
            </a:pPr>
            <a:r>
              <a:rPr lang="en-US" dirty="0">
                <a:solidFill>
                  <a:srgbClr val="01316C"/>
                </a:solidFill>
              </a:rPr>
              <a:t>This approach allows researchers to make decisions and communicate their decision process based on current rules and adapt them for cases where rules do not yet exist</a:t>
            </a:r>
          </a:p>
          <a:p>
            <a:pPr marL="171450" indent="-171450">
              <a:buFont typeface="Arial" panose="020B0604020202020204" pitchFamily="34" charset="0"/>
              <a:buChar char="•"/>
            </a:pPr>
            <a:r>
              <a:rPr lang="en-US" dirty="0">
                <a:solidFill>
                  <a:srgbClr val="0D3168"/>
                </a:solidFill>
              </a:rPr>
              <a:t>A principle-based approach emphasizes </a:t>
            </a:r>
            <a:r>
              <a:rPr lang="en-US" b="1" dirty="0">
                <a:solidFill>
                  <a:srgbClr val="0D3168"/>
                </a:solidFill>
              </a:rPr>
              <a:t>responsibility and methods </a:t>
            </a:r>
            <a:r>
              <a:rPr lang="en-US" dirty="0">
                <a:solidFill>
                  <a:srgbClr val="0D3168"/>
                </a:solidFill>
              </a:rPr>
              <a:t>expected to produce results that will </a:t>
            </a:r>
            <a:r>
              <a:rPr lang="en-US" b="1" dirty="0">
                <a:solidFill>
                  <a:srgbClr val="0D3168"/>
                </a:solidFill>
              </a:rPr>
              <a:t>benefit society</a:t>
            </a:r>
          </a:p>
          <a:p>
            <a:pPr marL="171450" indent="-171450">
              <a:buFont typeface="Arial" panose="020B0604020202020204" pitchFamily="34" charset="0"/>
              <a:buChar char="•"/>
            </a:pPr>
            <a:r>
              <a:rPr lang="en-US" sz="1200" b="1" kern="1200" dirty="0">
                <a:solidFill>
                  <a:srgbClr val="0D3168"/>
                </a:solidFill>
                <a:effectLst/>
                <a:latin typeface="+mn-lt"/>
                <a:ea typeface="+mn-ea"/>
                <a:cs typeface="+mn-cs"/>
              </a:rPr>
              <a:t>Even though our IRB processes still only focus on the principles set forth in The Belmont Report, our projects should embrace the broader criteria set forth in the Menlo Report. </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Social scientists can lead the way</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https://www.bitbybitbook.com/en/1st-ed/ethics/digital-is-diff/</a:t>
            </a:r>
            <a:r>
              <a:rPr lang="en-US" dirty="0"/>
              <a:t>   (online copy of the book)</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20</a:t>
            </a:fld>
            <a:endParaRPr lang="en-US" dirty="0"/>
          </a:p>
        </p:txBody>
      </p:sp>
    </p:spTree>
    <p:extLst>
      <p:ext uri="{BB962C8B-B14F-4D97-AF65-F5344CB8AC3E}">
        <p14:creationId xmlns:p14="http://schemas.microsoft.com/office/powerpoint/2010/main" val="112439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You might ask why ethics needs to be explicitly incorporated into the research discussion throughout the life of the project. </a:t>
            </a:r>
          </a:p>
          <a:p>
            <a:pPr marL="171450" indent="-171450">
              <a:buFont typeface="Arial" panose="020B0604020202020204" pitchFamily="34" charset="0"/>
              <a:buChar char="•"/>
            </a:pPr>
            <a:r>
              <a:rPr lang="en-US" dirty="0"/>
              <a:t>Let me answer this with an example. </a:t>
            </a:r>
          </a:p>
          <a:p>
            <a:pPr marL="171450" indent="-171450">
              <a:buFont typeface="Arial" panose="020B0604020202020204" pitchFamily="34" charset="0"/>
              <a:buChar char="•"/>
            </a:pPr>
            <a:r>
              <a:rPr lang="en-US" dirty="0"/>
              <a:t>Amazon algorithmically determined which neighborhoods would get Prime Same Day delivery.  </a:t>
            </a:r>
          </a:p>
          <a:p>
            <a:pPr marL="171450" indent="-171450">
              <a:buFont typeface="Arial" panose="020B0604020202020204" pitchFamily="34" charset="0"/>
              <a:buChar char="•"/>
            </a:pPr>
            <a:r>
              <a:rPr lang="en-US" dirty="0"/>
              <a:t>They did not consider race, yet the data mapped almost perfectly by race. </a:t>
            </a:r>
          </a:p>
          <a:p>
            <a:pPr marL="171450" indent="-171450">
              <a:buFont typeface="Arial" panose="020B0604020202020204" pitchFamily="34" charset="0"/>
              <a:buChar char="•"/>
            </a:pPr>
            <a:r>
              <a:rPr lang="en-US" dirty="0"/>
              <a:t>The </a:t>
            </a:r>
            <a:r>
              <a:rPr lang="en-US" b="1" u="sng" dirty="0"/>
              <a:t>blue areas </a:t>
            </a:r>
            <a:r>
              <a:rPr lang="en-US" dirty="0"/>
              <a:t>are the ones that get same day delivery and </a:t>
            </a:r>
            <a:r>
              <a:rPr lang="en-US" b="1" u="sng" dirty="0"/>
              <a:t>white areas are primarily black neighborhoods </a:t>
            </a:r>
            <a:r>
              <a:rPr lang="en-US" dirty="0"/>
              <a:t>that were not planned for SAME DAY DELIVERTY. </a:t>
            </a:r>
          </a:p>
          <a:p>
            <a:pPr marL="171450" indent="-171450">
              <a:buFont typeface="Arial" panose="020B0604020202020204" pitchFamily="34" charset="0"/>
              <a:buChar char="•"/>
            </a:pPr>
            <a:r>
              <a:rPr lang="en-US" dirty="0"/>
              <a:t>So even though the algorithms did not use race, the data picked up the social biases, ….. and perhaps they should have used race.</a:t>
            </a: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21</a:t>
            </a:fld>
            <a:endParaRPr lang="en-US" dirty="0"/>
          </a:p>
        </p:txBody>
      </p:sp>
    </p:spTree>
    <p:extLst>
      <p:ext uri="{BB962C8B-B14F-4D97-AF65-F5344CB8AC3E}">
        <p14:creationId xmlns:p14="http://schemas.microsoft.com/office/powerpoint/2010/main" val="1476891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58389"/>
            <a:ext cx="6096000" cy="4560757"/>
          </a:xfrm>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Community Principles on Ethical Data Sharing were formulated at a Bloomberg conference in 2017.</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four principles are: </a:t>
            </a:r>
          </a:p>
          <a:p>
            <a:pPr marL="685800" lvl="1" indent="-228600">
              <a:buFont typeface="+mj-lt"/>
              <a:buAutoNum type="arabicPeriod"/>
            </a:pPr>
            <a:r>
              <a:rPr lang="en-US" sz="1200" kern="1200" dirty="0">
                <a:solidFill>
                  <a:schemeClr val="tx1"/>
                </a:solidFill>
                <a:effectLst/>
                <a:latin typeface="+mn-lt"/>
                <a:ea typeface="+mn-ea"/>
                <a:cs typeface="+mn-cs"/>
              </a:rPr>
              <a:t>fairness to reduce bias;</a:t>
            </a:r>
          </a:p>
          <a:p>
            <a:pPr marL="685800" lvl="1" indent="-228600">
              <a:buFont typeface="+mj-lt"/>
              <a:buAutoNum type="arabicPeriod"/>
            </a:pPr>
            <a:r>
              <a:rPr lang="en-US" sz="1200" kern="1200" dirty="0">
                <a:solidFill>
                  <a:schemeClr val="tx1"/>
                </a:solidFill>
                <a:effectLst/>
                <a:latin typeface="+mn-lt"/>
                <a:ea typeface="+mn-ea"/>
                <a:cs typeface="+mn-cs"/>
              </a:rPr>
              <a:t>maximizing societal benefits and minimizing harm;</a:t>
            </a:r>
          </a:p>
          <a:p>
            <a:pPr marL="685800" lvl="1" indent="-228600">
              <a:buFont typeface="+mj-lt"/>
              <a:buAutoNum type="arabicPeriod"/>
            </a:pPr>
            <a:r>
              <a:rPr lang="en-US" sz="1200" kern="1200" dirty="0">
                <a:solidFill>
                  <a:schemeClr val="tx1"/>
                </a:solidFill>
                <a:effectLst/>
                <a:latin typeface="+mn-lt"/>
                <a:ea typeface="+mn-ea"/>
                <a:cs typeface="+mn-cs"/>
              </a:rPr>
              <a:t>maintaining open and transparent processes</a:t>
            </a:r>
          </a:p>
          <a:p>
            <a:pPr marL="685800" lvl="1" indent="-228600">
              <a:buFont typeface="+mj-lt"/>
              <a:buAutoNum type="arabicPeriod"/>
            </a:pPr>
            <a:r>
              <a:rPr lang="en-US" sz="1200" kern="1200" dirty="0">
                <a:solidFill>
                  <a:schemeClr val="tx1"/>
                </a:solidFill>
                <a:effectLst/>
                <a:latin typeface="+mn-lt"/>
                <a:ea typeface="+mn-ea"/>
                <a:cs typeface="+mn-cs"/>
              </a:rPr>
              <a:t>ensuring complete understanding of the data including how it was born and its quality.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principles are a reframing of the Belmont and Menlo Principles into everyday language.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principles were developed to embed ethics into projects.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Bloomberg community advises us to implement these principles, while exercising</a:t>
            </a:r>
            <a:r>
              <a:rPr lang="en-US" sz="1200" b="1" kern="1200" dirty="0">
                <a:solidFill>
                  <a:schemeClr val="tx1"/>
                </a:solidFill>
                <a:effectLst/>
                <a:latin typeface="+mn-lt"/>
                <a:ea typeface="+mn-ea"/>
                <a:cs typeface="+mn-cs"/>
              </a:rPr>
              <a:t> “ethical imagination in our work” </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implement these four principals, </a:t>
            </a:r>
            <a:r>
              <a:rPr lang="en-US" sz="1200" strike="noStrike" kern="1200" dirty="0">
                <a:solidFill>
                  <a:schemeClr val="tx1"/>
                </a:solidFill>
                <a:effectLst/>
                <a:latin typeface="+mn-lt"/>
                <a:ea typeface="+mn-ea"/>
                <a:cs typeface="+mn-cs"/>
              </a:rPr>
              <a:t>the community recommends </a:t>
            </a:r>
            <a:r>
              <a:rPr lang="en-US" sz="1200" kern="1200" dirty="0">
                <a:solidFill>
                  <a:schemeClr val="tx1"/>
                </a:solidFill>
                <a:effectLst/>
                <a:latin typeface="+mn-lt"/>
                <a:ea typeface="+mn-ea"/>
                <a:cs typeface="+mn-cs"/>
              </a:rPr>
              <a:t>obtaining consent to use the data; maintaining data securely; ensuring anonymity of the data; providing sufficient documentation of practices to be transparent through the data lifecycle; acknowledging and addressing bias or potential bias; demonstrating an understanding of tensions across stakeholders (if they exist); and taking care to communicate carefully; all while “exercising ethical imagination in their work, </a:t>
            </a:r>
            <a:r>
              <a:rPr lang="en-US" sz="1200" b="1" kern="1200" dirty="0">
                <a:solidFill>
                  <a:schemeClr val="tx1"/>
                </a:solidFill>
                <a:effectLst/>
                <a:latin typeface="+mn-lt"/>
                <a:ea typeface="+mn-ea"/>
                <a:cs typeface="+mn-cs"/>
              </a:rPr>
              <a:t>including considering the implication of what came before and what may come after, and actively working to increase benefit and prevent harm to others.” </a:t>
            </a:r>
            <a:r>
              <a:rPr lang="en-US" sz="1200" kern="1200" dirty="0">
                <a:solidFill>
                  <a:schemeClr val="tx1"/>
                </a:solidFill>
                <a:effectLst/>
                <a:latin typeface="+mn-lt"/>
                <a:ea typeface="+mn-ea"/>
                <a:cs typeface="+mn-cs"/>
              </a:rPr>
              <a:t>(CPED 2017). </a:t>
            </a:r>
          </a:p>
          <a:p>
            <a:endParaRPr lang="en-US" sz="1200" kern="1200" dirty="0">
              <a:solidFill>
                <a:schemeClr val="tx1"/>
              </a:solidFill>
              <a:effectLst/>
              <a:latin typeface="+mn-lt"/>
              <a:ea typeface="+mn-ea"/>
              <a:cs typeface="+mn-cs"/>
            </a:endParaRPr>
          </a:p>
          <a:p>
            <a:r>
              <a:rPr lang="en-US" dirty="0"/>
              <a:t> </a:t>
            </a: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22</a:t>
            </a:fld>
            <a:endParaRPr lang="en-US" dirty="0"/>
          </a:p>
        </p:txBody>
      </p:sp>
    </p:spTree>
    <p:extLst>
      <p:ext uri="{BB962C8B-B14F-4D97-AF65-F5344CB8AC3E}">
        <p14:creationId xmlns:p14="http://schemas.microsoft.com/office/powerpoint/2010/main" val="52619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indent="-171450">
              <a:buFont typeface="Arial" panose="020B0604020202020204" pitchFamily="34" charset="0"/>
              <a:buChar char="•"/>
            </a:pPr>
            <a:r>
              <a:rPr lang="en-US" sz="1400" dirty="0"/>
              <a:t>The Evidence-Based Policymaking Commission that met in 2016-2017 also reinforces a principles-based approach to data access and ethics.  </a:t>
            </a:r>
          </a:p>
          <a:p>
            <a:pPr marL="171450" indent="-171450">
              <a:buFont typeface="Arial" panose="020B0604020202020204" pitchFamily="34" charset="0"/>
              <a:buChar char="•"/>
            </a:pPr>
            <a:r>
              <a:rPr lang="en-US" sz="1400" dirty="0"/>
              <a:t>Ideally, access to administrative government data should only occur if it is to be used in service to the public good. </a:t>
            </a:r>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Related to the Commission’s findings, the  </a:t>
            </a:r>
            <a:r>
              <a:rPr lang="en-US" sz="1400" b="1" i="0" u="none" strike="noStrike" kern="1200" dirty="0">
                <a:solidFill>
                  <a:schemeClr val="tx1"/>
                </a:solidFill>
                <a:effectLst/>
                <a:latin typeface="+mn-lt"/>
                <a:ea typeface="+mn-ea"/>
                <a:cs typeface="+mn-cs"/>
                <a:hlinkClick r:id="rId3"/>
              </a:rPr>
              <a:t>Foundations for Evidenced-Based Policymaking Act of 2017</a:t>
            </a:r>
            <a:r>
              <a:rPr lang="en-US" sz="1400" b="0" i="0" kern="1200" dirty="0">
                <a:solidFill>
                  <a:schemeClr val="tx1"/>
                </a:solidFill>
                <a:effectLst/>
                <a:latin typeface="+mn-lt"/>
                <a:ea typeface="+mn-ea"/>
                <a:cs typeface="+mn-cs"/>
              </a:rPr>
              <a:t> was signed into law in mid-January. </a:t>
            </a:r>
            <a:endParaRPr lang="en-US" sz="1400" dirty="0"/>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The legislation requires each federal agency to set up a chief data officer, who is responsible for managing the agency's data assets and promoting how best to use them. </a:t>
            </a:r>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It also require federal agencies to look at how to enhance data privacy, including when personally identifiable information is involved. </a:t>
            </a:r>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Both Bloomberg and the EBP commission advocate for informed consent but that may sometimes be challenging if the data are to be useful. </a:t>
            </a:r>
          </a:p>
          <a:p>
            <a:pPr marL="171450" indent="-171450">
              <a:buFont typeface="Arial" panose="020B0604020202020204" pitchFamily="34" charset="0"/>
              <a:buChar char="•"/>
            </a:pPr>
            <a:r>
              <a:rPr lang="en-US" sz="1400" b="0" i="0" kern="1200" dirty="0">
                <a:solidFill>
                  <a:schemeClr val="tx1"/>
                </a:solidFill>
                <a:effectLst/>
                <a:latin typeface="+mn-lt"/>
                <a:ea typeface="+mn-ea"/>
                <a:cs typeface="+mn-cs"/>
              </a:rPr>
              <a:t>Legislation such as HIPPA (Health Insurance Portability and Accountability Act of 1996) allow for data to be used for statistical purposes as long as privacy and confidentiality of the data are not disregarded.</a:t>
            </a: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23</a:t>
            </a:fld>
            <a:endParaRPr lang="en-US" dirty="0"/>
          </a:p>
        </p:txBody>
      </p:sp>
    </p:spTree>
    <p:extLst>
      <p:ext uri="{BB962C8B-B14F-4D97-AF65-F5344CB8AC3E}">
        <p14:creationId xmlns:p14="http://schemas.microsoft.com/office/powerpoint/2010/main" val="418947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Related to Informed Consent</a:t>
            </a:r>
          </a:p>
          <a:p>
            <a:r>
              <a:rPr lang="en-US" sz="1600" dirty="0"/>
              <a:t>There are times when obtaining consent could jeopardize the results or people in the study. </a:t>
            </a:r>
          </a:p>
          <a:p>
            <a:r>
              <a:rPr lang="en-US" sz="1600" dirty="0"/>
              <a:t>These are when knowing you are part of a study changes behavior, or the study would not be useful without the identification of the purpose, e.g. in the case of </a:t>
            </a:r>
            <a:r>
              <a:rPr lang="en-US" sz="1600" dirty="0" err="1"/>
              <a:t>biospecimans</a:t>
            </a:r>
            <a:r>
              <a:rPr lang="en-US" sz="1600" dirty="0"/>
              <a:t>; or unintended release of names could put the people in the study at risk. </a:t>
            </a:r>
          </a:p>
          <a:p>
            <a:endParaRPr lang="en-US" dirty="0"/>
          </a:p>
          <a:p>
            <a:endParaRPr lang="en-US" dirty="0"/>
          </a:p>
          <a:p>
            <a:r>
              <a:rPr lang="en-US" dirty="0"/>
              <a:t>Confidentiality  concerns here.</a:t>
            </a:r>
          </a:p>
          <a:p>
            <a:r>
              <a:rPr lang="en-US" dirty="0"/>
              <a:t>Archival data</a:t>
            </a:r>
          </a:p>
        </p:txBody>
      </p:sp>
      <p:sp>
        <p:nvSpPr>
          <p:cNvPr id="4" name="Slide Number Placeholder 3"/>
          <p:cNvSpPr>
            <a:spLocks noGrp="1"/>
          </p:cNvSpPr>
          <p:nvPr>
            <p:ph type="sldNum" sz="quarter" idx="5"/>
          </p:nvPr>
        </p:nvSpPr>
        <p:spPr/>
        <p:txBody>
          <a:bodyPr/>
          <a:lstStyle/>
          <a:p>
            <a:fld id="{5B8E8C4F-731C-F24D-9A9E-B4D5C84CE44D}" type="slidenum">
              <a:rPr lang="en-US" smtClean="0"/>
              <a:t>24</a:t>
            </a:fld>
            <a:endParaRPr lang="en-US" dirty="0"/>
          </a:p>
        </p:txBody>
      </p:sp>
    </p:spTree>
    <p:extLst>
      <p:ext uri="{BB962C8B-B14F-4D97-AF65-F5344CB8AC3E}">
        <p14:creationId xmlns:p14="http://schemas.microsoft.com/office/powerpoint/2010/main" val="3717466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120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Every research project should include a Data Science Ethics checklist  at each phase of the project.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A key part of this checklist is the assessment of </a:t>
            </a:r>
            <a:r>
              <a:rPr lang="en-US" sz="1600" b="1" kern="1200" dirty="0">
                <a:solidFill>
                  <a:schemeClr val="tx1"/>
                </a:solidFill>
                <a:effectLst/>
                <a:latin typeface="+mn-lt"/>
                <a:ea typeface="+mn-ea"/>
                <a:cs typeface="+mn-cs"/>
              </a:rPr>
              <a:t>implicit biases</a:t>
            </a:r>
            <a:r>
              <a:rPr lang="en-US" sz="1600" kern="1200" dirty="0">
                <a:solidFill>
                  <a:schemeClr val="tx1"/>
                </a:solidFill>
                <a:effectLst/>
                <a:latin typeface="+mn-lt"/>
                <a:ea typeface="+mn-ea"/>
                <a:cs typeface="+mn-cs"/>
              </a:rPr>
              <a:t> throughout the project.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mn-lt"/>
                <a:ea typeface="+mn-ea"/>
                <a:cs typeface="+mn-cs"/>
              </a:rPr>
              <a:t>The ethical principles involved here require instilling ethics into all data science research practices that is reflected in project documentation, transparency, ongoing discussion, questioning, and constructive criticism.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publicly-shared ethics checklist starts with the project planning phase that encompasses the entire project, not just completion of the Human Research Protections Program IRB process.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IRB approval is necessary but not sufficient for addressing a researcher’s ethical responsibility in his/her research.</a:t>
            </a:r>
            <a:r>
              <a:rPr lang="en-US" sz="1200" b="1" kern="1200" dirty="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checklist provides a mechanism to ensure that ethical principles be discussed throughout the project informally and formally at specific milestones.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25</a:t>
            </a:fld>
            <a:endParaRPr lang="en-US" dirty="0"/>
          </a:p>
        </p:txBody>
      </p:sp>
    </p:spTree>
    <p:extLst>
      <p:ext uri="{BB962C8B-B14F-4D97-AF65-F5344CB8AC3E}">
        <p14:creationId xmlns:p14="http://schemas.microsoft.com/office/powerpoint/2010/main" val="528533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71513"/>
            <a:ext cx="6096000" cy="3429000"/>
          </a:xfrm>
        </p:spPr>
      </p:sp>
      <p:sp>
        <p:nvSpPr>
          <p:cNvPr id="3" name="Notes Placeholder 2"/>
          <p:cNvSpPr>
            <a:spLocks noGrp="1"/>
          </p:cNvSpPr>
          <p:nvPr>
            <p:ph type="body" idx="1"/>
          </p:nvPr>
        </p:nvSpPr>
        <p:spPr>
          <a:xfrm>
            <a:off x="381000" y="4343400"/>
            <a:ext cx="6096000" cy="4114800"/>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This is an example of a general Ethics Checklist that can be adapted to a specific data science projects that use and integrate repurposed data. </a:t>
            </a:r>
          </a:p>
          <a:p>
            <a:pPr marL="171450" indent="-1714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We developed an Ethics Checklist that can be modified to each project.</a:t>
            </a:r>
          </a:p>
          <a:p>
            <a:pPr marL="171450" indent="-1714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We recommend doing this as a team to gain buy-in and recognition of the importance of ethics in our research. </a:t>
            </a:r>
          </a:p>
          <a:p>
            <a:pPr marL="171450" indent="-1714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The goal is for ethics to move from </a:t>
            </a:r>
            <a:r>
              <a:rPr lang="en-US" sz="1200" b="0" dirty="0">
                <a:solidFill>
                  <a:srgbClr val="0D3168"/>
                </a:solidFill>
                <a:latin typeface="Times New Roman" panose="02020603050405020304" pitchFamily="18" charset="0"/>
                <a:cs typeface="Times New Roman" panose="02020603050405020304" pitchFamily="18" charset="0"/>
              </a:rPr>
              <a:t>a peripheral concern to a central concern. </a:t>
            </a:r>
          </a:p>
          <a:p>
            <a:pPr marL="171450" indent="-171450">
              <a:buFont typeface="Arial" panose="020B0604020202020204" pitchFamily="34" charset="0"/>
              <a:buChar char="•"/>
            </a:pPr>
            <a:endParaRPr lang="en-US" sz="1200" b="0" dirty="0">
              <a:solidFill>
                <a:srgbClr val="0D3168"/>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b="0" dirty="0">
                <a:solidFill>
                  <a:srgbClr val="0D3168"/>
                </a:solidFill>
                <a:latin typeface="Times New Roman" panose="02020603050405020304" pitchFamily="18" charset="0"/>
                <a:cs typeface="Times New Roman" panose="02020603050405020304" pitchFamily="18" charset="0"/>
              </a:rPr>
              <a:t>It is not just about completing the IRB and then you are done!</a:t>
            </a:r>
          </a:p>
          <a:p>
            <a:pPr marL="171450" indent="-171450">
              <a:buFont typeface="Arial" panose="020B0604020202020204" pitchFamily="34" charset="0"/>
              <a:buChar char="•"/>
            </a:pPr>
            <a:r>
              <a:rPr lang="en-US" sz="1200" b="0" dirty="0">
                <a:solidFill>
                  <a:srgbClr val="0D3168"/>
                </a:solidFill>
                <a:latin typeface="Times New Roman" panose="02020603050405020304" pitchFamily="18" charset="0"/>
                <a:cs typeface="Times New Roman" panose="02020603050405020304" pitchFamily="18" charset="0"/>
              </a:rPr>
              <a:t>ETHICS NEEDS TO BE INTEGRATED INTO EVERY FACET OF THE RESEARCH PROCESS through formal and informal discussions.</a:t>
            </a:r>
          </a:p>
          <a:p>
            <a:pPr marL="171450" indent="-171450">
              <a:buFont typeface="Arial" panose="020B0604020202020204" pitchFamily="34" charset="0"/>
              <a:buChar char="•"/>
            </a:pPr>
            <a:endParaRPr lang="en-US" sz="1200" b="0" dirty="0">
              <a:solidFill>
                <a:srgbClr val="0D3168"/>
              </a:solidFill>
              <a:latin typeface="Times New Roman" panose="02020603050405020304" pitchFamily="18"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fld id="{5B8E8C4F-731C-F24D-9A9E-B4D5C84CE44D}" type="slidenum">
              <a:rPr lang="en-US" smtClean="0"/>
              <a:t>26</a:t>
            </a:fld>
            <a:endParaRPr lang="en-US" dirty="0"/>
          </a:p>
        </p:txBody>
      </p:sp>
    </p:spTree>
    <p:extLst>
      <p:ext uri="{BB962C8B-B14F-4D97-AF65-F5344CB8AC3E}">
        <p14:creationId xmlns:p14="http://schemas.microsoft.com/office/powerpoint/2010/main" val="1410163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095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4903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0123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1577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 demographic characteristics of the setting and the people in it, material and economic features, institutional and organizational climate, interpersonal dimensions or typical means of interactions and </a:t>
            </a:r>
            <a:r>
              <a:rPr lang="en-US" dirty="0" err="1"/>
              <a:t>noms</a:t>
            </a:r>
            <a:r>
              <a:rPr lang="en-US" dirty="0"/>
              <a:t> for relationships in the setting, and the political dynamics of the setting including issues and interests.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2829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CCF12E-A725-DF4B-815F-4302D7EDAF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11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US" sz="1600" dirty="0"/>
              <a:t>We are a data science research group, that is part of the BII at UVA.  </a:t>
            </a:r>
          </a:p>
          <a:p>
            <a:pPr marL="228600" indent="-228600">
              <a:buFont typeface="Arial" panose="020B0604020202020204" pitchFamily="34" charset="0"/>
              <a:buChar char="•"/>
            </a:pPr>
            <a:r>
              <a:rPr lang="en-US" sz="1600" dirty="0"/>
              <a:t>Our Social and Decision Analytics Division started almost 6 years ago.</a:t>
            </a:r>
          </a:p>
          <a:p>
            <a:pPr marL="228600" indent="-228600">
              <a:buFont typeface="Arial" panose="020B0604020202020204" pitchFamily="34" charset="0"/>
              <a:buChar char="•"/>
            </a:pPr>
            <a:r>
              <a:rPr lang="en-US" sz="1600" dirty="0"/>
              <a:t>As you know, Data Science is a Team Sport.  </a:t>
            </a:r>
          </a:p>
          <a:p>
            <a:pPr marL="228600" indent="-228600">
              <a:buFont typeface="Arial" panose="020B0604020202020204" pitchFamily="34" charset="0"/>
              <a:buChar char="•"/>
            </a:pPr>
            <a:r>
              <a:rPr lang="en-US" sz="1600" dirty="0"/>
              <a:t>To solve these problems takes a team – it takes a variety of skills and ways of looking at the world to address OPPs creatively and in new ways.</a:t>
            </a:r>
          </a:p>
          <a:p>
            <a:pPr marL="228600" indent="-228600">
              <a:buFont typeface="Arial" panose="020B0604020202020204" pitchFamily="34" charset="0"/>
              <a:buChar char="•"/>
            </a:pPr>
            <a:r>
              <a:rPr lang="en-US" sz="1600" dirty="0"/>
              <a:t>And when you work with researchers in other disciplines, it helps to walk a mile in their shoes to better understand their perspectives. </a:t>
            </a:r>
          </a:p>
          <a:p>
            <a:pPr marL="228600" indent="-228600">
              <a:buFont typeface="Arial" panose="020B0604020202020204" pitchFamily="34" charset="0"/>
              <a:buChar char="•"/>
            </a:pPr>
            <a:r>
              <a:rPr lang="en-US" sz="1600" dirty="0"/>
              <a:t>These are our shoes and as you can see we are very diverse and creative </a:t>
            </a:r>
            <a:r>
              <a:rPr lang="en-US" sz="1600" dirty="0">
                <a:sym typeface="Wingdings" pitchFamily="2" charset="2"/>
              </a:rPr>
              <a:t></a:t>
            </a:r>
            <a:endParaRPr lang="en-US" sz="1600" dirty="0"/>
          </a:p>
          <a:p>
            <a:pPr marL="228600" indent="-228600">
              <a:buFont typeface="Arial" panose="020B0604020202020204" pitchFamily="34" charset="0"/>
              <a:buChar cha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srgbClr val="0D3168"/>
              </a:solidFill>
              <a:latin typeface="ITC Franklin Gothic Std Book" panose="020B0504030503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srgbClr val="E46C0A"/>
              </a:solidFill>
              <a:latin typeface="ITC Franklin Gothic Std Book" panose="020B0504030503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57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600" kern="1200" dirty="0">
                <a:solidFill>
                  <a:schemeClr val="tx1"/>
                </a:solidFill>
                <a:effectLst/>
                <a:latin typeface="+mn-lt"/>
                <a:ea typeface="+mn-ea"/>
                <a:cs typeface="+mn-cs"/>
              </a:rPr>
              <a:t>Our research is guided by our Data Science Framework that forms the foundation of our research process. </a:t>
            </a:r>
          </a:p>
          <a:p>
            <a:pPr marL="171450" indent="-171450">
              <a:buFont typeface="Arial" panose="020B0604020202020204" pitchFamily="34" charset="0"/>
              <a:buChar char="•"/>
            </a:pPr>
            <a:r>
              <a:rPr lang="en-US" sz="1600" kern="1200" dirty="0">
                <a:solidFill>
                  <a:schemeClr val="tx1"/>
                </a:solidFill>
                <a:effectLst/>
                <a:latin typeface="+mn-lt"/>
                <a:ea typeface="+mn-ea"/>
                <a:cs typeface="+mn-cs"/>
              </a:rPr>
              <a:t>The purpose of the Data Science Framework is to define repeatable and measurable processes for the use and repurpose of existing data sources to support our research questions. </a:t>
            </a:r>
          </a:p>
          <a:p>
            <a:pPr marL="171450" indent="-171450">
              <a:buFont typeface="Arial" panose="020B0604020202020204" pitchFamily="34" charset="0"/>
              <a:buChar char="•"/>
            </a:pPr>
            <a:r>
              <a:rPr lang="en-US" sz="1600" kern="1200" dirty="0">
                <a:solidFill>
                  <a:schemeClr val="tx1"/>
                </a:solidFill>
                <a:effectLst/>
                <a:latin typeface="+mn-lt"/>
                <a:ea typeface="+mn-ea"/>
                <a:cs typeface="+mn-cs"/>
              </a:rPr>
              <a:t>This </a:t>
            </a:r>
            <a:r>
              <a:rPr lang="en-US" sz="1600" b="1" kern="1200" dirty="0">
                <a:solidFill>
                  <a:schemeClr val="tx1"/>
                </a:solidFill>
                <a:effectLst/>
                <a:latin typeface="+mn-lt"/>
                <a:ea typeface="+mn-ea"/>
                <a:cs typeface="+mn-cs"/>
              </a:rPr>
              <a:t>ethics review</a:t>
            </a:r>
            <a:r>
              <a:rPr lang="en-US" sz="1600" kern="1200" dirty="0">
                <a:solidFill>
                  <a:schemeClr val="tx1"/>
                </a:solidFill>
                <a:effectLst/>
                <a:latin typeface="+mn-lt"/>
                <a:ea typeface="+mn-ea"/>
                <a:cs typeface="+mn-cs"/>
              </a:rPr>
              <a:t> is tightly integrated into the Data Science Framework as shown in the figure.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Ethics touches every component and step in the practice of data science. We use an ethics checklist that we adapt to the project at each research stage to help researchers identify and discuss any potential ethical concerns and evaluate their ethical impacts.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9437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dirty="0"/>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dirty="0"/>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dirty="0"/>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dirty="0"/>
              <a:t>August 27th, 2016</a:t>
            </a:r>
          </a:p>
        </p:txBody>
      </p:sp>
    </p:spTree>
    <p:extLst>
      <p:ext uri="{BB962C8B-B14F-4D97-AF65-F5344CB8AC3E}">
        <p14:creationId xmlns:p14="http://schemas.microsoft.com/office/powerpoint/2010/main" val="491140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3338484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1759988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492538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LONG PARAGRAPH TEMPLATE TITLE</a:t>
            </a:r>
          </a:p>
        </p:txBody>
      </p:sp>
      <p:sp>
        <p:nvSpPr>
          <p:cNvPr id="9"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0"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Tree>
    <p:extLst>
      <p:ext uri="{BB962C8B-B14F-4D97-AF65-F5344CB8AC3E}">
        <p14:creationId xmlns:p14="http://schemas.microsoft.com/office/powerpoint/2010/main" val="287752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dirty="0"/>
          </a:p>
        </p:txBody>
      </p:sp>
      <p:sp>
        <p:nvSpPr>
          <p:cNvPr id="10"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Tree>
    <p:extLst>
      <p:ext uri="{BB962C8B-B14F-4D97-AF65-F5344CB8AC3E}">
        <p14:creationId xmlns:p14="http://schemas.microsoft.com/office/powerpoint/2010/main" val="65969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dirty="0"/>
          </a:p>
        </p:txBody>
      </p:sp>
      <p:sp>
        <p:nvSpPr>
          <p:cNvPr id="5"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6"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Tree>
    <p:extLst>
      <p:ext uri="{BB962C8B-B14F-4D97-AF65-F5344CB8AC3E}">
        <p14:creationId xmlns:p14="http://schemas.microsoft.com/office/powerpoint/2010/main" val="2415120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dirty="0"/>
          </a:p>
        </p:txBody>
      </p:sp>
      <p:sp>
        <p:nvSpPr>
          <p:cNvPr id="13"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2583308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318242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dirty="0"/>
              <a:t>1. Introduction Title Placed Here</a:t>
            </a:r>
          </a:p>
          <a:p>
            <a:pPr lvl="0"/>
            <a:r>
              <a:rPr lang="en-US" dirty="0"/>
              <a:t>2. Purpose Title Here</a:t>
            </a:r>
          </a:p>
          <a:p>
            <a:pPr lvl="0"/>
            <a:r>
              <a:rPr lang="en-US" dirty="0"/>
              <a:t>3. Description Title Would Go Here</a:t>
            </a:r>
          </a:p>
          <a:p>
            <a:pPr lvl="0"/>
            <a:r>
              <a:rPr lang="en-US" dirty="0"/>
              <a:t>4. </a:t>
            </a:r>
            <a:r>
              <a:rPr lang="en-US" dirty="0" err="1"/>
              <a:t>Lorem</a:t>
            </a:r>
            <a:r>
              <a:rPr lang="en-US" dirty="0"/>
              <a:t> </a:t>
            </a:r>
            <a:r>
              <a:rPr lang="en-US" dirty="0" err="1"/>
              <a:t>Etam</a:t>
            </a:r>
            <a:r>
              <a:rPr lang="en-US" dirty="0"/>
              <a:t> Would Go Here</a:t>
            </a:r>
          </a:p>
          <a:p>
            <a:pPr lvl="0"/>
            <a:r>
              <a:rPr lang="en-US" dirty="0"/>
              <a:t>5. </a:t>
            </a:r>
            <a:r>
              <a:rPr lang="en-US" dirty="0" err="1"/>
              <a:t>Ipsum</a:t>
            </a:r>
            <a:r>
              <a:rPr lang="en-US" dirty="0"/>
              <a:t> Dolor Would Go Here</a:t>
            </a:r>
          </a:p>
          <a:p>
            <a:pPr lvl="0"/>
            <a:r>
              <a:rPr lang="en-US" dirty="0"/>
              <a:t>6. Methodology Would Be Placed Here</a:t>
            </a:r>
          </a:p>
          <a:p>
            <a:pPr lvl="0"/>
            <a:r>
              <a:rPr lang="en-US" dirty="0"/>
              <a:t>7. Research Title Would Go Here</a:t>
            </a:r>
          </a:p>
          <a:p>
            <a:pPr lvl="0"/>
            <a:r>
              <a:rPr lang="en-US" dirty="0"/>
              <a:t>8. Findings Another Title Would Go Here</a:t>
            </a:r>
          </a:p>
        </p:txBody>
      </p:sp>
    </p:spTree>
    <p:extLst>
      <p:ext uri="{BB962C8B-B14F-4D97-AF65-F5344CB8AC3E}">
        <p14:creationId xmlns:p14="http://schemas.microsoft.com/office/powerpoint/2010/main" val="3530823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3" hasCustomPrompt="1"/>
          </p:nvPr>
        </p:nvSpPr>
        <p:spPr>
          <a:xfrm>
            <a:off x="0" y="12236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LONG PARAGRAPH TEMPLATE TITLE</a:t>
            </a:r>
          </a:p>
        </p:txBody>
      </p:sp>
      <p:sp>
        <p:nvSpPr>
          <p:cNvPr id="9" name="Text Placeholder 9"/>
          <p:cNvSpPr>
            <a:spLocks noGrp="1"/>
          </p:cNvSpPr>
          <p:nvPr>
            <p:ph type="body" sz="quarter" idx="14" hasCustomPrompt="1"/>
          </p:nvPr>
        </p:nvSpPr>
        <p:spPr>
          <a:xfrm>
            <a:off x="645585" y="2185434"/>
            <a:ext cx="5419628"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0" name="Text Placeholder 9"/>
          <p:cNvSpPr>
            <a:spLocks noGrp="1"/>
          </p:cNvSpPr>
          <p:nvPr>
            <p:ph type="body" sz="quarter" idx="15" hasCustomPrompt="1"/>
          </p:nvPr>
        </p:nvSpPr>
        <p:spPr>
          <a:xfrm>
            <a:off x="6284386" y="2185434"/>
            <a:ext cx="5264149"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1" name="TextBox 10"/>
          <p:cNvSpPr txBox="1"/>
          <p:nvPr userDrawn="1"/>
        </p:nvSpPr>
        <p:spPr>
          <a:xfrm>
            <a:off x="-440267" y="2133600"/>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2179693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dirty="0"/>
          </a:p>
        </p:txBody>
      </p:sp>
      <p:sp>
        <p:nvSpPr>
          <p:cNvPr id="8" name="Text Placeholder 7"/>
          <p:cNvSpPr>
            <a:spLocks noGrp="1"/>
          </p:cNvSpPr>
          <p:nvPr>
            <p:ph type="body" sz="quarter" idx="11" hasCustomPrompt="1"/>
          </p:nvPr>
        </p:nvSpPr>
        <p:spPr>
          <a:xfrm>
            <a:off x="0" y="12192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9" name="Text Placeholder 11"/>
          <p:cNvSpPr>
            <a:spLocks noGrp="1"/>
          </p:cNvSpPr>
          <p:nvPr>
            <p:ph type="body" sz="quarter" idx="12" hasCustomPrompt="1"/>
          </p:nvPr>
        </p:nvSpPr>
        <p:spPr>
          <a:xfrm>
            <a:off x="4006426" y="2006600"/>
            <a:ext cx="4240107" cy="3886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Tree>
    <p:extLst>
      <p:ext uri="{BB962C8B-B14F-4D97-AF65-F5344CB8AC3E}">
        <p14:creationId xmlns:p14="http://schemas.microsoft.com/office/powerpoint/2010/main" val="2245647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dirty="0"/>
          </a:p>
        </p:txBody>
      </p:sp>
      <p:sp>
        <p:nvSpPr>
          <p:cNvPr id="9" name="Text Placeholder 7"/>
          <p:cNvSpPr>
            <a:spLocks noGrp="1"/>
          </p:cNvSpPr>
          <p:nvPr>
            <p:ph type="body" sz="quarter" idx="13" hasCustomPrompt="1"/>
          </p:nvPr>
        </p:nvSpPr>
        <p:spPr>
          <a:xfrm>
            <a:off x="0" y="12363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0" name="Text Placeholder 10"/>
          <p:cNvSpPr>
            <a:spLocks noGrp="1"/>
          </p:cNvSpPr>
          <p:nvPr>
            <p:ph type="body" sz="quarter" idx="14" hasCustomPrompt="1"/>
          </p:nvPr>
        </p:nvSpPr>
        <p:spPr>
          <a:xfrm>
            <a:off x="1930400" y="22987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Tree>
    <p:extLst>
      <p:ext uri="{BB962C8B-B14F-4D97-AF65-F5344CB8AC3E}">
        <p14:creationId xmlns:p14="http://schemas.microsoft.com/office/powerpoint/2010/main" val="1353803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12446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99996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dirty="0"/>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dirty="0"/>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dirty="0"/>
              <a:t>Subtitle And Description For Image Here</a:t>
            </a:r>
          </a:p>
        </p:txBody>
      </p:sp>
    </p:spTree>
    <p:extLst>
      <p:ext uri="{BB962C8B-B14F-4D97-AF65-F5344CB8AC3E}">
        <p14:creationId xmlns:p14="http://schemas.microsoft.com/office/powerpoint/2010/main" val="1319562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4"/>
            <a:ext cx="10363200" cy="1470025"/>
          </a:xfrm>
        </p:spPr>
        <p:txBody>
          <a:bodyPr/>
          <a:lstStyle>
            <a:lvl1pPr algn="ctr">
              <a:defRPr>
                <a:latin typeface="Gill Sans"/>
                <a:cs typeface="Gill Sans"/>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713134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
            <a:ext cx="10972800" cy="1143000"/>
          </a:xfrm>
        </p:spPr>
        <p:txBody>
          <a:bodyPr/>
          <a:lstStyle>
            <a:lvl1pPr algn="ctr">
              <a:defRPr b="1">
                <a:latin typeface="Raleway Light "/>
                <a:cs typeface="Raleway Light "/>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06787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4267"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3074902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792377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dirty="0"/>
          </a:p>
        </p:txBody>
      </p:sp>
      <p:sp>
        <p:nvSpPr>
          <p:cNvPr id="4" name="Title 1">
            <a:extLst>
              <a:ext uri="{FF2B5EF4-FFF2-40B4-BE49-F238E27FC236}">
                <a16:creationId xmlns:a16="http://schemas.microsoft.com/office/drawing/2014/main" id="{F199EFBE-D2CF-5644-B3D1-4974F713B5ED}"/>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3737225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3"/>
            <a:ext cx="5386917"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017712"/>
            <a:ext cx="5386917"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8" y="1377953"/>
            <a:ext cx="5389033"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8" y="2017712"/>
            <a:ext cx="5389033"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616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23610342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3176899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82139"/>
            <a:ext cx="4945311" cy="475861"/>
          </a:xfrm>
          <a:prstGeom prst="rect">
            <a:avLst/>
          </a:prstGeom>
        </p:spPr>
      </p:pic>
    </p:spTree>
    <p:extLst>
      <p:ext uri="{BB962C8B-B14F-4D97-AF65-F5344CB8AC3E}">
        <p14:creationId xmlns:p14="http://schemas.microsoft.com/office/powerpoint/2010/main" val="2103983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8508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69"/>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6"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42567145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4183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5588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C2A5DF18-8519-FC43-AA94-CBF4177941FF}" type="slidenum">
              <a:rPr lang="en-US" smtClean="0"/>
              <a:t>‹#›</a:t>
            </a:fld>
            <a:endParaRPr lang="en-US" dirty="0"/>
          </a:p>
        </p:txBody>
      </p:sp>
    </p:spTree>
    <p:extLst>
      <p:ext uri="{BB962C8B-B14F-4D97-AF65-F5344CB8AC3E}">
        <p14:creationId xmlns:p14="http://schemas.microsoft.com/office/powerpoint/2010/main" val="31687153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65036"/>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395458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210450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6071" y="645459"/>
            <a:ext cx="9847729" cy="699247"/>
          </a:xfrm>
        </p:spPr>
        <p:txBody>
          <a:bodyPr anchor="t" anchorCtr="0"/>
          <a:lstStyle>
            <a:lvl1pPr>
              <a:defRPr sz="3200"/>
            </a:lvl1pPr>
          </a:lstStyle>
          <a:p>
            <a:r>
              <a:rPr lang="en-US"/>
              <a:t>Click to edit Master title style</a:t>
            </a:r>
          </a:p>
        </p:txBody>
      </p:sp>
      <p:sp>
        <p:nvSpPr>
          <p:cNvPr id="3" name="Picture Placeholder 2"/>
          <p:cNvSpPr>
            <a:spLocks noGrp="1"/>
          </p:cNvSpPr>
          <p:nvPr>
            <p:ph type="pic" idx="1"/>
          </p:nvPr>
        </p:nvSpPr>
        <p:spPr>
          <a:xfrm>
            <a:off x="5183188" y="1667437"/>
            <a:ext cx="6172200" cy="419361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1506071" y="1667437"/>
            <a:ext cx="3265955" cy="4201553"/>
          </a:xfrm>
        </p:spPr>
        <p:txBody>
          <a:bodyPr/>
          <a:lstStyle>
            <a:lvl1pPr marL="0" indent="0">
              <a:buNone/>
              <a:defRPr sz="1600"/>
            </a:lvl1pPr>
            <a:lvl2pPr marL="457189" indent="0">
              <a:buNone/>
              <a:defRPr sz="1467"/>
            </a:lvl2pPr>
            <a:lvl3pPr marL="914377" indent="0">
              <a:buNone/>
              <a:defRPr sz="1200"/>
            </a:lvl3pPr>
            <a:lvl4pPr marL="1371566" indent="0">
              <a:buNone/>
              <a:defRPr sz="1067"/>
            </a:lvl4pPr>
            <a:lvl5pPr marL="1828754" indent="0">
              <a:buNone/>
              <a:defRPr sz="1067"/>
            </a:lvl5pPr>
            <a:lvl6pPr marL="2285943" indent="0">
              <a:buNone/>
              <a:defRPr sz="1067"/>
            </a:lvl6pPr>
            <a:lvl7pPr marL="2743131" indent="0">
              <a:buNone/>
              <a:defRPr sz="1067"/>
            </a:lvl7pPr>
            <a:lvl8pPr marL="3200320" indent="0">
              <a:buNone/>
              <a:defRPr sz="1067"/>
            </a:lvl8pPr>
            <a:lvl9pPr marL="3657509" indent="0">
              <a:buNone/>
              <a:defRPr sz="1067"/>
            </a:lvl9pPr>
          </a:lstStyle>
          <a:p>
            <a:pPr lvl="0"/>
            <a:r>
              <a:rPr lang="en-US"/>
              <a:t>Click to edit Master text styles</a:t>
            </a:r>
          </a:p>
        </p:txBody>
      </p:sp>
    </p:spTree>
    <p:extLst>
      <p:ext uri="{BB962C8B-B14F-4D97-AF65-F5344CB8AC3E}">
        <p14:creationId xmlns:p14="http://schemas.microsoft.com/office/powerpoint/2010/main" val="338373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595591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Demi Compressed"/>
              </a:defRPr>
            </a:lvl1pPr>
          </a:lstStyle>
          <a:p>
            <a:pPr lvl="0"/>
            <a:r>
              <a:rPr lang="en-US" dirty="0"/>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87044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366164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698725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2656692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70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6"/>
            <a:ext cx="2844800" cy="365125"/>
          </a:xfrm>
          <a:prstGeom prst="rect">
            <a:avLst/>
          </a:prstGeom>
        </p:spPr>
        <p:txBody>
          <a:bodyPr/>
          <a:lstStyle/>
          <a:p>
            <a:fld id="{6B0A811D-F3F9-4A1F-B241-B660D2918E75}" type="slidenum">
              <a:rPr lang="en-US" smtClean="0"/>
              <a:t>‹#›</a:t>
            </a:fld>
            <a:endParaRPr lang="en-US" dirty="0"/>
          </a:p>
        </p:txBody>
      </p:sp>
    </p:spTree>
    <p:extLst>
      <p:ext uri="{BB962C8B-B14F-4D97-AF65-F5344CB8AC3E}">
        <p14:creationId xmlns:p14="http://schemas.microsoft.com/office/powerpoint/2010/main" val="2860816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18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3976222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Demi Compressed"/>
              </a:defRPr>
            </a:lvl1pPr>
          </a:lstStyle>
          <a:p>
            <a:pPr lvl="0"/>
            <a:r>
              <a:rPr lang="en-US" dirty="0"/>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2084561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6" y="18293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757901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3064506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431988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9148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368476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Demi Compressed"/>
              </a:defRPr>
            </a:lvl1pPr>
          </a:lstStyle>
          <a:p>
            <a:pPr lvl="0"/>
            <a:r>
              <a:rPr lang="en-US" dirty="0"/>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puri</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et,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et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t>
            </a:r>
            <a:r>
              <a:rPr lang="en-US" dirty="0"/>
              <a:t> at </a:t>
            </a:r>
            <a:r>
              <a:rPr lang="en-US" dirty="0" err="1"/>
              <a:t>commodo</a:t>
            </a:r>
            <a:r>
              <a:rPr lang="en-US" dirty="0"/>
              <a:t> sit </a:t>
            </a:r>
            <a:r>
              <a:rPr lang="en-US" dirty="0" err="1"/>
              <a:t>amet</a:t>
            </a:r>
            <a:r>
              <a:rPr lang="en-US" dirty="0"/>
              <a:t>, semper </a:t>
            </a:r>
            <a:r>
              <a:rPr lang="en-US" dirty="0" err="1"/>
              <a:t>sed</a:t>
            </a:r>
            <a:r>
              <a:rPr lang="en-US" dirty="0"/>
              <a:t> </a:t>
            </a:r>
            <a:r>
              <a:rPr lang="en-US" dirty="0" err="1"/>
              <a:t>erat</a:t>
            </a:r>
            <a:r>
              <a:rPr lang="en-US" dirty="0"/>
              <a:t>. </a:t>
            </a:r>
            <a:r>
              <a:rPr lang="en-US" dirty="0" err="1"/>
              <a:t>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567906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866885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689610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307445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35000"/>
            <a:extLst>
              <a:ext uri="{28A0092B-C50C-407E-A947-70E740481C1C}">
                <a14:useLocalDpi xmlns:a14="http://schemas.microsoft.com/office/drawing/2010/main"/>
              </a:ext>
            </a:extLst>
          </a:blip>
          <a:stretch>
            <a:fillRect/>
          </a:stretch>
        </p:blipFill>
        <p:spPr>
          <a:xfrm>
            <a:off x="10058216" y="6187671"/>
            <a:ext cx="1731593" cy="714627"/>
          </a:xfrm>
          <a:prstGeom prst="rect">
            <a:avLst/>
          </a:prstGeom>
        </p:spPr>
      </p:pic>
    </p:spTree>
    <p:extLst>
      <p:ext uri="{BB962C8B-B14F-4D97-AF65-F5344CB8AC3E}">
        <p14:creationId xmlns:p14="http://schemas.microsoft.com/office/powerpoint/2010/main" val="207559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a:p>
            <a:pPr lvl="0"/>
            <a:r>
              <a:rPr lang="en-US" dirty="0"/>
              <a:t>Et Su </a:t>
            </a:r>
            <a:r>
              <a:rPr lang="en-US" dirty="0" err="1"/>
              <a:t>Domine</a:t>
            </a:r>
            <a:r>
              <a:rPr lang="en-US" dirty="0"/>
              <a:t> Antes</a:t>
            </a:r>
          </a:p>
          <a:p>
            <a:pPr lvl="0"/>
            <a:r>
              <a:rPr lang="en-US" dirty="0" err="1"/>
              <a:t>Lorem</a:t>
            </a:r>
            <a:r>
              <a:rPr lang="en-US" dirty="0"/>
              <a:t> </a:t>
            </a:r>
            <a:r>
              <a:rPr lang="en-US" dirty="0" err="1"/>
              <a:t>Ipsum</a:t>
            </a:r>
            <a:r>
              <a:rPr lang="en-US" dirty="0"/>
              <a:t> Dolor </a:t>
            </a:r>
          </a:p>
          <a:p>
            <a:pPr lvl="0"/>
            <a:r>
              <a:rPr lang="en-US" dirty="0" err="1"/>
              <a:t>Ishnack</a:t>
            </a:r>
            <a:r>
              <a:rPr lang="en-US" dirty="0"/>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3078770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B0A811D-F3F9-4A1F-B241-B660D2918E75}" type="slidenum">
              <a:rPr lang="en-US" smtClean="0"/>
              <a:t>‹#›</a:t>
            </a:fld>
            <a:endParaRPr lang="en-US" dirty="0"/>
          </a:p>
        </p:txBody>
      </p:sp>
    </p:spTree>
    <p:extLst>
      <p:ext uri="{BB962C8B-B14F-4D97-AF65-F5344CB8AC3E}">
        <p14:creationId xmlns:p14="http://schemas.microsoft.com/office/powerpoint/2010/main" val="3161193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2179643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1310117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2657646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2" name="Rectangle 1">
            <a:extLst>
              <a:ext uri="{FF2B5EF4-FFF2-40B4-BE49-F238E27FC236}">
                <a16:creationId xmlns:a16="http://schemas.microsoft.com/office/drawing/2014/main" id="{2C08D201-A025-3C43-94AF-25CA11D2E675}"/>
              </a:ext>
            </a:extLst>
          </p:cNvPr>
          <p:cNvSpPr/>
          <p:nvPr userDrawn="1"/>
        </p:nvSpPr>
        <p:spPr>
          <a:xfrm>
            <a:off x="0" y="5898524"/>
            <a:ext cx="12192000" cy="9981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034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783052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6D71-FD83-0747-9C62-3E1B381957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3A65B-2CE9-0743-84D3-F0B265B07A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92263A-D5CB-2A46-9027-8CCDB0BCA45C}"/>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46BC5F34-0429-5E4C-8AA5-D41498490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565E8-5CF8-4147-B827-51274B04AD92}"/>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36283337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69A8F-2757-F644-8D09-A0F5FB695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C8ED6-466D-FF46-8C4C-CF5AA592D7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FE830-CF73-BF4D-8D77-E51DF8C2FC5A}"/>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79754E7A-A63C-104C-AE2E-E22AA94502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306BB-D604-3043-B0B3-C73BB222C96E}"/>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39958952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A231-3265-F344-8506-B9D5DC643A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F1CD8-0DB0-4549-8A93-C5025B400E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98E1F4-83D1-5049-80DA-B73E0F092F3A}"/>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95EB603D-CA57-0445-AE1A-60000F70E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A9C61-B584-514F-88B3-C06D15038C66}"/>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3854115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C247F-90CE-C445-9550-0A5FD7339A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18FD4-CBD3-4D47-B205-1CC03E7D05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F25A6C-5780-8A41-A00E-EDC63CAC2C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673308-D932-6647-8650-C7A9A52EBFBF}"/>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6" name="Footer Placeholder 5">
            <a:extLst>
              <a:ext uri="{FF2B5EF4-FFF2-40B4-BE49-F238E27FC236}">
                <a16:creationId xmlns:a16="http://schemas.microsoft.com/office/drawing/2014/main" id="{09DD8DB0-9AA1-A846-AA52-0C43E9637B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316BD-5085-5E48-8F50-4FE42750679B}"/>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4061407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dirty="0"/>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dirty="0" err="1"/>
              <a:t>Suspendisse</a:t>
            </a:r>
            <a:r>
              <a:rPr lang="en-US" dirty="0"/>
              <a:t> </a:t>
            </a:r>
            <a:r>
              <a:rPr lang="en-US" dirty="0" err="1"/>
              <a:t>potenti</a:t>
            </a:r>
            <a:r>
              <a:rPr lang="en-US" dirty="0"/>
              <a:t>. </a:t>
            </a:r>
            <a:r>
              <a:rPr lang="en-US" dirty="0" err="1"/>
              <a:t>Nunc</a:t>
            </a:r>
            <a:r>
              <a:rPr lang="en-US" dirty="0"/>
              <a:t> vitae </a:t>
            </a:r>
            <a:r>
              <a:rPr lang="en-US" dirty="0" err="1"/>
              <a:t>neque</a:t>
            </a:r>
            <a:r>
              <a:rPr lang="en-US" dirty="0"/>
              <a:t> et </a:t>
            </a:r>
            <a:r>
              <a:rPr lang="en-US" dirty="0" err="1"/>
              <a:t>purus</a:t>
            </a:r>
            <a:r>
              <a:rPr lang="en-US" dirty="0"/>
              <a:t> </a:t>
            </a:r>
            <a:r>
              <a:rPr lang="en-US" dirty="0" err="1"/>
              <a:t>tincidunt</a:t>
            </a:r>
            <a:r>
              <a:rPr lang="en-US" dirty="0"/>
              <a:t> </a:t>
            </a:r>
            <a:r>
              <a:rPr lang="en-US" dirty="0" err="1"/>
              <a:t>bibendum</a:t>
            </a:r>
            <a:r>
              <a:rPr lang="en-US" dirty="0"/>
              <a:t> vitae </a:t>
            </a:r>
            <a:r>
              <a:rPr lang="en-US" dirty="0" err="1"/>
              <a:t>sollicitudin</a:t>
            </a:r>
            <a:r>
              <a:rPr lang="en-US" dirty="0"/>
              <a:t> </a:t>
            </a:r>
            <a:r>
              <a:rPr lang="en-US" dirty="0" err="1"/>
              <a:t>urna</a:t>
            </a:r>
            <a:r>
              <a:rPr lang="en-US" dirty="0"/>
              <a:t>. </a:t>
            </a:r>
            <a:r>
              <a:rPr lang="en-US" dirty="0" err="1"/>
              <a:t>Cras</a:t>
            </a:r>
            <a:r>
              <a:rPr lang="en-US" dirty="0"/>
              <a:t> </a:t>
            </a:r>
            <a:r>
              <a:rPr lang="en-US" dirty="0" err="1"/>
              <a:t>eros</a:t>
            </a:r>
            <a:r>
              <a:rPr lang="en-US" dirty="0"/>
              <a:t> dolor, </a:t>
            </a:r>
            <a:r>
              <a:rPr lang="en-US" dirty="0" err="1"/>
              <a:t>finibus</a:t>
            </a:r>
            <a:r>
              <a:rPr lang="en-US" dirty="0"/>
              <a:t> in </a:t>
            </a:r>
            <a:r>
              <a:rPr lang="en-US" dirty="0" err="1"/>
              <a:t>risus</a:t>
            </a:r>
            <a:r>
              <a:rPr lang="en-US" dirty="0"/>
              <a:t> </a:t>
            </a:r>
            <a:r>
              <a:rPr lang="en-US" dirty="0" err="1"/>
              <a:t>etus</a:t>
            </a:r>
            <a:r>
              <a:rPr lang="en-US" dirty="0"/>
              <a:t>, </a:t>
            </a:r>
            <a:r>
              <a:rPr lang="en-US" dirty="0" err="1"/>
              <a:t>hendrerit</a:t>
            </a:r>
            <a:r>
              <a:rPr lang="en-US" dirty="0"/>
              <a:t> </a:t>
            </a:r>
            <a:r>
              <a:rPr lang="en-US" dirty="0" err="1"/>
              <a:t>porta</a:t>
            </a:r>
            <a:r>
              <a:rPr lang="en-US" dirty="0"/>
              <a:t> </a:t>
            </a:r>
            <a:r>
              <a:rPr lang="en-US" dirty="0" err="1"/>
              <a:t>augue</a:t>
            </a:r>
            <a:r>
              <a:rPr lang="en-US" dirty="0"/>
              <a:t>. </a:t>
            </a:r>
            <a:r>
              <a:rPr lang="en-US" dirty="0" err="1"/>
              <a:t>Suspendisse</a:t>
            </a:r>
            <a:r>
              <a:rPr lang="en-US" dirty="0"/>
              <a:t> com </a:t>
            </a:r>
            <a:r>
              <a:rPr lang="en-US" dirty="0" err="1"/>
              <a:t>turpis</a:t>
            </a:r>
            <a:r>
              <a:rPr lang="en-US" dirty="0"/>
              <a:t> </a:t>
            </a:r>
            <a:r>
              <a:rPr lang="en-US" dirty="0" err="1"/>
              <a:t>nec</a:t>
            </a:r>
            <a:r>
              <a:rPr lang="en-US" dirty="0"/>
              <a:t> </a:t>
            </a:r>
            <a:r>
              <a:rPr lang="en-US" dirty="0" err="1"/>
              <a:t>vulputate</a:t>
            </a:r>
            <a:r>
              <a:rPr lang="en-US" dirty="0"/>
              <a:t> </a:t>
            </a:r>
            <a:r>
              <a:rPr lang="en-US" dirty="0" err="1"/>
              <a:t>vehicula</a:t>
            </a:r>
            <a:r>
              <a:rPr lang="en-US" dirty="0"/>
              <a:t>. </a:t>
            </a:r>
            <a:r>
              <a:rPr lang="en-US" dirty="0" err="1"/>
              <a:t>Nunc</a:t>
            </a:r>
            <a:r>
              <a:rPr lang="en-US" dirty="0"/>
              <a:t> </a:t>
            </a:r>
            <a:r>
              <a:rPr lang="en-US" dirty="0" err="1"/>
              <a:t>commodo</a:t>
            </a:r>
            <a:r>
              <a:rPr lang="en-US" dirty="0"/>
              <a:t> </a:t>
            </a:r>
            <a:r>
              <a:rPr lang="en-US" dirty="0" err="1"/>
              <a:t>leo</a:t>
            </a:r>
            <a:r>
              <a:rPr lang="en-US" dirty="0"/>
              <a:t> </a:t>
            </a:r>
            <a:r>
              <a:rPr lang="en-US" dirty="0" err="1"/>
              <a:t>justo</a:t>
            </a:r>
            <a:r>
              <a:rPr lang="en-US" dirty="0"/>
              <a:t> </a:t>
            </a:r>
            <a:r>
              <a:rPr lang="en-US" dirty="0" err="1"/>
              <a:t>cursus</a:t>
            </a:r>
            <a:r>
              <a:rPr lang="en-US" dirty="0"/>
              <a:t>, </a:t>
            </a:r>
            <a:r>
              <a:rPr lang="en-US" dirty="0" err="1"/>
              <a:t>vel</a:t>
            </a:r>
            <a:r>
              <a:rPr lang="en-US" dirty="0"/>
              <a:t> </a:t>
            </a:r>
            <a:r>
              <a:rPr lang="en-US" dirty="0" err="1"/>
              <a:t>ultricies</a:t>
            </a:r>
            <a:r>
              <a:rPr lang="en-US" dirty="0"/>
              <a:t> </a:t>
            </a:r>
            <a:r>
              <a:rPr lang="en-US" dirty="0" err="1"/>
              <a:t>odio</a:t>
            </a:r>
            <a:r>
              <a:rPr lang="en-US" dirty="0"/>
              <a:t> </a:t>
            </a:r>
            <a:r>
              <a:rPr lang="en-US" dirty="0" err="1"/>
              <a:t>varius</a:t>
            </a:r>
            <a:r>
              <a:rPr lang="en-US" dirty="0"/>
              <a:t>. </a:t>
            </a:r>
            <a:r>
              <a:rPr lang="en-US" dirty="0" err="1"/>
              <a:t>Quisquety</a:t>
            </a:r>
            <a:r>
              <a:rPr lang="en-US" dirty="0"/>
              <a:t> </a:t>
            </a:r>
            <a:r>
              <a:rPr lang="en-US" dirty="0" err="1"/>
              <a:t>pharetra</a:t>
            </a:r>
            <a:r>
              <a:rPr lang="en-US" dirty="0"/>
              <a:t> dolor </a:t>
            </a:r>
            <a:r>
              <a:rPr lang="en-US" dirty="0" err="1"/>
              <a:t>eu</a:t>
            </a:r>
            <a:r>
              <a:rPr lang="en-US" dirty="0"/>
              <a:t> </a:t>
            </a:r>
            <a:r>
              <a:rPr lang="en-US" dirty="0" err="1"/>
              <a:t>aliquam</a:t>
            </a:r>
            <a:r>
              <a:rPr lang="en-US" dirty="0"/>
              <a:t> </a:t>
            </a:r>
            <a:r>
              <a:rPr lang="en-US" dirty="0" err="1"/>
              <a:t>sagittis</a:t>
            </a:r>
            <a:r>
              <a:rPr lang="en-US" dirty="0"/>
              <a:t>. </a:t>
            </a:r>
            <a:r>
              <a:rPr lang="en-US" dirty="0" err="1"/>
              <a:t>Aliquam</a:t>
            </a:r>
            <a:r>
              <a:rPr lang="en-US" dirty="0"/>
              <a:t> </a:t>
            </a:r>
            <a:r>
              <a:rPr lang="en-US" dirty="0" err="1"/>
              <a:t>neque</a:t>
            </a:r>
            <a:r>
              <a:rPr lang="en-US" dirty="0"/>
              <a:t> </a:t>
            </a:r>
            <a:r>
              <a:rPr lang="en-US" dirty="0" err="1"/>
              <a:t>massa</a:t>
            </a:r>
            <a:r>
              <a:rPr lang="en-US" dirty="0"/>
              <a:t>, </a:t>
            </a:r>
            <a:r>
              <a:rPr lang="en-US" dirty="0" err="1"/>
              <a:t>ornare</a:t>
            </a:r>
            <a:r>
              <a:rPr lang="en-US" dirty="0"/>
              <a:t> at </a:t>
            </a:r>
            <a:r>
              <a:rPr lang="en-US" dirty="0" err="1"/>
              <a:t>commodo</a:t>
            </a:r>
            <a:r>
              <a:rPr lang="en-US" dirty="0"/>
              <a:t> sit </a:t>
            </a:r>
            <a:r>
              <a:rPr lang="en-US" dirty="0" err="1"/>
              <a:t>amet</a:t>
            </a:r>
            <a:r>
              <a:rPr lang="en-US" dirty="0"/>
              <a:t>, un semper </a:t>
            </a:r>
            <a:r>
              <a:rPr lang="en-US" dirty="0" err="1"/>
              <a:t>sed</a:t>
            </a:r>
            <a:r>
              <a:rPr lang="en-US" dirty="0"/>
              <a:t> </a:t>
            </a:r>
            <a:r>
              <a:rPr lang="en-US" dirty="0" err="1"/>
              <a:t>erat</a:t>
            </a:r>
            <a:r>
              <a:rPr lang="en-US" dirty="0"/>
              <a:t>. </a:t>
            </a:r>
            <a:r>
              <a:rPr lang="en-US" dirty="0" err="1"/>
              <a:t>Suspendisse</a:t>
            </a:r>
            <a:r>
              <a:rPr lang="en-US" dirty="0"/>
              <a:t> </a:t>
            </a:r>
            <a:r>
              <a:rPr lang="en-US" dirty="0" err="1"/>
              <a:t>rhoncus</a:t>
            </a:r>
            <a:r>
              <a:rPr lang="en-US" dirty="0"/>
              <a:t>, </a:t>
            </a:r>
            <a:r>
              <a:rPr lang="en-US" dirty="0" err="1"/>
              <a:t>nunc</a:t>
            </a:r>
            <a:r>
              <a:rPr lang="en-US" dirty="0"/>
              <a:t> vitae dictum </a:t>
            </a:r>
            <a:r>
              <a:rPr lang="en-US" dirty="0" err="1"/>
              <a:t>pretium</a:t>
            </a:r>
            <a:r>
              <a:rPr lang="en-US" dirty="0"/>
              <a:t>, </a:t>
            </a:r>
            <a:r>
              <a:rPr lang="en-US" dirty="0" err="1"/>
              <a:t>libero</a:t>
            </a:r>
            <a:r>
              <a:rPr lang="en-US" dirty="0"/>
              <a:t> </a:t>
            </a:r>
            <a:r>
              <a:rPr lang="en-US" dirty="0" err="1"/>
              <a:t>purus</a:t>
            </a:r>
            <a:r>
              <a:rPr lang="en-US" dirty="0"/>
              <a:t> </a:t>
            </a:r>
            <a:r>
              <a:rPr lang="en-US" dirty="0" err="1"/>
              <a:t>convallis</a:t>
            </a:r>
            <a:r>
              <a:rPr lang="en-US" dirty="0"/>
              <a:t> </a:t>
            </a:r>
            <a:r>
              <a:rPr lang="en-US" dirty="0" err="1"/>
              <a:t>tortor</a:t>
            </a:r>
            <a:r>
              <a:rPr lang="en-US" dirty="0"/>
              <a:t>, </a:t>
            </a:r>
            <a:r>
              <a:rPr lang="en-US" dirty="0" err="1"/>
              <a:t>eget</a:t>
            </a:r>
            <a:r>
              <a:rPr lang="en-US" dirty="0"/>
              <a:t> </a:t>
            </a:r>
            <a:r>
              <a:rPr lang="en-US" dirty="0" err="1"/>
              <a:t>ultricies</a:t>
            </a:r>
            <a:r>
              <a:rPr lang="en-US" dirty="0"/>
              <a:t> </a:t>
            </a:r>
            <a:r>
              <a:rPr lang="en-US" dirty="0" err="1"/>
              <a:t>sapien</a:t>
            </a:r>
            <a:r>
              <a:rPr lang="en-US" dirty="0"/>
              <a:t> </a:t>
            </a:r>
            <a:r>
              <a:rPr lang="en-US" dirty="0" err="1"/>
              <a:t>odio</a:t>
            </a:r>
            <a:r>
              <a:rPr lang="en-US" dirty="0"/>
              <a:t> non ant. Lore </a:t>
            </a:r>
            <a:r>
              <a:rPr lang="en-US" dirty="0" err="1"/>
              <a:t>ipsum</a:t>
            </a:r>
            <a:r>
              <a:rPr lang="en-US" dirty="0"/>
              <a:t> </a:t>
            </a:r>
            <a:r>
              <a:rPr lang="en-US" dirty="0" err="1"/>
              <a:t>lunpt</a:t>
            </a:r>
            <a:r>
              <a:rPr lang="en-US" dirty="0"/>
              <a:t> and </a:t>
            </a:r>
            <a:r>
              <a:rPr lang="en-US" dirty="0" err="1"/>
              <a:t>ishlam</a:t>
            </a:r>
            <a:r>
              <a:rPr lang="en-US" dirty="0"/>
              <a:t>. </a:t>
            </a:r>
            <a:r>
              <a:rPr lang="en-US" dirty="0" err="1"/>
              <a:t>Nunc</a:t>
            </a:r>
            <a:r>
              <a:rPr lang="en-US" dirty="0"/>
              <a:t> vitae </a:t>
            </a:r>
            <a:r>
              <a:rPr lang="en-US" dirty="0" err="1"/>
              <a:t>neque</a:t>
            </a:r>
            <a:r>
              <a:rPr lang="en-US" dirty="0"/>
              <a:t> </a:t>
            </a:r>
            <a:r>
              <a:rPr lang="en-US" dirty="0" err="1"/>
              <a:t>etus</a:t>
            </a:r>
            <a:r>
              <a:rPr lang="en-US" dirty="0"/>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916638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0AFE-2D39-4C47-B37E-48CC96677D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BCD58A-41E7-A847-87D2-3749A3161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1F025D-65E8-254A-A09F-B6E51148039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0238DF-ADD7-754B-9FF0-293F1B4E38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890841-538B-544C-BC85-E6F456B888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AB9360-89FC-C04A-A0F3-9B9EE33202FF}"/>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8" name="Footer Placeholder 7">
            <a:extLst>
              <a:ext uri="{FF2B5EF4-FFF2-40B4-BE49-F238E27FC236}">
                <a16:creationId xmlns:a16="http://schemas.microsoft.com/office/drawing/2014/main" id="{06CCE6CE-8D48-E94D-9947-E092DACB82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D853A0-B83D-B444-8423-83A4E472AF2B}"/>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11399992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31511560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DDA23E-C4FD-7D46-81FF-B4ABB5AB64C3}"/>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3" name="Footer Placeholder 2">
            <a:extLst>
              <a:ext uri="{FF2B5EF4-FFF2-40B4-BE49-F238E27FC236}">
                <a16:creationId xmlns:a16="http://schemas.microsoft.com/office/drawing/2014/main" id="{6D2687A6-5EEA-F945-89BC-F0C7D2709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59ADF1-5981-DB41-A12D-9FA9D125AAFF}"/>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3108424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7157-E874-7D40-9BE1-7045F31274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798709-3EA2-1A4D-8DCA-7B568438BB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927546-3BC1-EC43-804C-6FA032139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0A313C-4DC2-C047-90AC-E534BF9DD4F5}"/>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6" name="Footer Placeholder 5">
            <a:extLst>
              <a:ext uri="{FF2B5EF4-FFF2-40B4-BE49-F238E27FC236}">
                <a16:creationId xmlns:a16="http://schemas.microsoft.com/office/drawing/2014/main" id="{2B23B22C-6424-4743-A6FC-CC5755023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0D10F-3D5A-994C-BE87-E2D69FD40554}"/>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12507253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7556-CAF1-0C42-A08E-1901AA513B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83D0B3-7BDA-B442-89B4-02ADBF796C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76D348-5794-8B4C-BBC7-1485479719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F5F662-F6A8-FF48-A2E2-63D996BF6095}"/>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6" name="Footer Placeholder 5">
            <a:extLst>
              <a:ext uri="{FF2B5EF4-FFF2-40B4-BE49-F238E27FC236}">
                <a16:creationId xmlns:a16="http://schemas.microsoft.com/office/drawing/2014/main" id="{8F657CB2-316B-B340-A48E-F488E4927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3CB7D-3CE6-B44F-A17D-51FF021FB075}"/>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7318048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5536-6846-3347-B7DE-F1581B20EA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5C5FD7-7C7B-0A4B-BC61-C214909305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C8EB1-4D9D-EA43-9A59-FC87C12436E4}"/>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F2417568-6938-A34B-AA79-7AA2D9FC1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C7290-30B5-BB42-8A99-202152E68F17}"/>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9154655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AE5D72-40FE-1742-B5A8-7DEC7EDB61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B88834-88EE-9642-9FAD-8808CABAF3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A1B3C-59EB-1E46-AABB-56F1096CD3E7}"/>
              </a:ext>
            </a:extLst>
          </p:cNvPr>
          <p:cNvSpPr>
            <a:spLocks noGrp="1"/>
          </p:cNvSpPr>
          <p:nvPr>
            <p:ph type="dt" sz="half" idx="10"/>
          </p:nvPr>
        </p:nvSpPr>
        <p:spPr/>
        <p:txBody>
          <a:body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4256527B-0450-5C45-A8A8-78D1542CE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735EA-86BE-C84F-97A6-9FB38FF7CF85}"/>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6347504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2035498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5049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109357"/>
            <a:ext cx="8636000" cy="1470025"/>
          </a:xfrm>
        </p:spPr>
        <p:txBody>
          <a:bodyPr/>
          <a:lstStyle>
            <a:lvl1pPr algn="r">
              <a:defRPr b="0" i="0">
                <a:latin typeface="Helvetica"/>
                <a:cs typeface="Helvetica"/>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tint val="75000"/>
                  </a:schemeClr>
                </a:solidFill>
                <a:latin typeface="Helvetica Light"/>
                <a:cs typeface="Helvetica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4172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dirty="0"/>
              <a:t>TITLE FOR A TABLE HERE</a:t>
            </a:r>
          </a:p>
        </p:txBody>
      </p:sp>
    </p:spTree>
    <p:extLst>
      <p:ext uri="{BB962C8B-B14F-4D97-AF65-F5344CB8AC3E}">
        <p14:creationId xmlns:p14="http://schemas.microsoft.com/office/powerpoint/2010/main" val="1489510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345615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4267"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036390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Content Placeholder 2"/>
          <p:cNvSpPr>
            <a:spLocks noGrp="1"/>
          </p:cNvSpPr>
          <p:nvPr>
            <p:ph sz="half" idx="1"/>
          </p:nvPr>
        </p:nvSpPr>
        <p:spPr>
          <a:xfrm>
            <a:off x="609600" y="1341437"/>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341437"/>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4992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5359753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10715906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704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4"/>
            <a:ext cx="10363200" cy="1470025"/>
          </a:xfrm>
        </p:spPr>
        <p:txBody>
          <a:bodyPr/>
          <a:lstStyle>
            <a:lvl1pPr algn="ctr">
              <a:defRPr>
                <a:latin typeface="Gill Sans"/>
                <a:cs typeface="Gill Sans"/>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48095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79176"/>
            <a:ext cx="10972800" cy="1143000"/>
          </a:xfrm>
        </p:spPr>
        <p:txBody>
          <a:bodyPr/>
          <a:lstStyle>
            <a:lvl1pPr algn="ctr">
              <a:defRPr b="1">
                <a:latin typeface="Raleway Light "/>
                <a:cs typeface="Raleway Light "/>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3685921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4267"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35464618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138237"/>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53405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2ADC-26E8-D94A-B622-4F8C01EC97C0}"/>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D100865-350F-824B-9F3A-08672B6245A0}"/>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3950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3"/>
            <a:ext cx="5386917"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017712"/>
            <a:ext cx="5386917"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8" y="1377953"/>
            <a:ext cx="5389033"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8" y="2017712"/>
            <a:ext cx="5389033"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828907"/>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48196776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13616118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82139"/>
            <a:ext cx="4945311" cy="475861"/>
          </a:xfrm>
          <a:prstGeom prst="rect">
            <a:avLst/>
          </a:prstGeom>
        </p:spPr>
      </p:pic>
    </p:spTree>
    <p:extLst>
      <p:ext uri="{BB962C8B-B14F-4D97-AF65-F5344CB8AC3E}">
        <p14:creationId xmlns:p14="http://schemas.microsoft.com/office/powerpoint/2010/main" val="1704678664"/>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65036"/>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endParaRPr lang="en-US" dirty="0"/>
          </a:p>
        </p:txBody>
      </p:sp>
    </p:spTree>
    <p:extLst>
      <p:ext uri="{BB962C8B-B14F-4D97-AF65-F5344CB8AC3E}">
        <p14:creationId xmlns:p14="http://schemas.microsoft.com/office/powerpoint/2010/main" val="2540910260"/>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65036"/>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3847238851"/>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endParaRPr lang="en-US" dirty="0"/>
          </a:p>
        </p:txBody>
      </p:sp>
    </p:spTree>
    <p:extLst>
      <p:ext uri="{BB962C8B-B14F-4D97-AF65-F5344CB8AC3E}">
        <p14:creationId xmlns:p14="http://schemas.microsoft.com/office/powerpoint/2010/main" val="22625753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59575" cy="6858000"/>
          </a:xfrm>
          <a:prstGeom prst="rect">
            <a:avLst/>
          </a:prstGeom>
        </p:spPr>
      </p:pic>
    </p:spTree>
    <p:extLst>
      <p:ext uri="{BB962C8B-B14F-4D97-AF65-F5344CB8AC3E}">
        <p14:creationId xmlns:p14="http://schemas.microsoft.com/office/powerpoint/2010/main" val="37709231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image" Target="../media/image10.jp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9.jpg"/><Relationship Id="rId2" Type="http://schemas.openxmlformats.org/officeDocument/2006/relationships/slideLayout" Target="../slideLayouts/slideLayout27.xml"/><Relationship Id="rId16" Type="http://schemas.openxmlformats.org/officeDocument/2006/relationships/theme" Target="../theme/theme10.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6.emf"/><Relationship Id="rId2" Type="http://schemas.openxmlformats.org/officeDocument/2006/relationships/slideLayout" Target="../slideLayouts/slideLayout42.xml"/><Relationship Id="rId16" Type="http://schemas.openxmlformats.org/officeDocument/2006/relationships/image" Target="../media/image5.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1.jpe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12.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6.emf"/><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5.png"/><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14.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5" Type="http://schemas.openxmlformats.org/officeDocument/2006/relationships/slideLayout" Target="../slideLayouts/slideLayout83.xml"/><Relationship Id="rId10" Type="http://schemas.openxmlformats.org/officeDocument/2006/relationships/image" Target="../media/image12.png"/><Relationship Id="rId4" Type="http://schemas.openxmlformats.org/officeDocument/2006/relationships/slideLayout" Target="../slideLayouts/slideLayout82.xml"/><Relationship Id="rId9" Type="http://schemas.openxmlformats.org/officeDocument/2006/relationships/image" Target="../media/image9.jp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1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10.jpg"/><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9.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6.emf"/><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1.jpeg"/><Relationship Id="rId5" Type="http://schemas.openxmlformats.org/officeDocument/2006/relationships/slideLayout" Target="../slideLayouts/slideLayout7.xml"/><Relationship Id="rId10"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2.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5.xml"/><Relationship Id="rId7" Type="http://schemas.openxmlformats.org/officeDocument/2006/relationships/image" Target="../media/image1.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5.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18.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21.xml"/><Relationship Id="rId7" Type="http://schemas.openxmlformats.org/officeDocument/2006/relationships/image" Target="../media/image1.jpe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7.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24.xml"/><Relationship Id="rId6" Type="http://schemas.openxmlformats.org/officeDocument/2006/relationships/image" Target="../media/image6.emf"/><Relationship Id="rId5" Type="http://schemas.openxmlformats.org/officeDocument/2006/relationships/image" Target="../media/image8.png"/><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5DD76A-B519-644A-BA2D-4DB7957BBB3F}"/>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1412"/>
            <a:ext cx="12192000" cy="5438689"/>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rgbClr val="012158"/>
              </a:solidFill>
            </a:endParaRPr>
          </a:p>
        </p:txBody>
      </p:sp>
      <p:pic>
        <p:nvPicPr>
          <p:cNvPr id="13" name="Picture 12" descr="dotted_line_white.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158596" y="2767714"/>
            <a:ext cx="9981755" cy="282039"/>
          </a:xfrm>
          <a:prstGeom prst="rect">
            <a:avLst/>
          </a:prstGeom>
        </p:spPr>
      </p:pic>
      <p:pic>
        <p:nvPicPr>
          <p:cNvPr id="5" name="Picture 4">
            <a:extLst>
              <a:ext uri="{FF2B5EF4-FFF2-40B4-BE49-F238E27FC236}">
                <a16:creationId xmlns:a16="http://schemas.microsoft.com/office/drawing/2014/main" id="{B6195ABE-BB57-E541-8C79-3E5AA580B42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758440" y="5577999"/>
            <a:ext cx="6766560" cy="1164736"/>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userDrawn="1"/>
        </p:nvPicPr>
        <p:blipFill>
          <a:blip r:embed="rId18">
            <a:extLst>
              <a:ext uri="{28A0092B-C50C-407E-A947-70E740481C1C}">
                <a14:useLocalDpi xmlns:a14="http://schemas.microsoft.com/office/drawing/2010/main"/>
              </a:ext>
            </a:extLst>
          </a:blip>
          <a:stretch>
            <a:fillRect/>
          </a:stretch>
        </p:blipFill>
        <p:spPr>
          <a:xfrm>
            <a:off x="32426"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138237"/>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45438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hf sldNum="0" hdr="0" ftr="0" dt="0"/>
  <p:txStyles>
    <p:titleStyle>
      <a:lvl1pPr algn="ctr" defTabSz="609585" rtl="0" eaLnBrk="1" latinLnBrk="0" hangingPunct="1">
        <a:spcBef>
          <a:spcPct val="0"/>
        </a:spcBef>
        <a:buNone/>
        <a:defRPr sz="4267" b="1" kern="1200">
          <a:solidFill>
            <a:schemeClr val="tx1"/>
          </a:solidFill>
          <a:latin typeface="Raleway Light"/>
          <a:ea typeface="+mj-ea"/>
          <a:cs typeface="Raleway Light"/>
        </a:defRPr>
      </a:lvl1pPr>
    </p:titleStyle>
    <p:bodyStyle>
      <a:lvl1pPr marL="908028" indent="-457189" algn="l" defTabSz="609585" rtl="0" eaLnBrk="1" latinLnBrk="0" hangingPunct="1">
        <a:spcBef>
          <a:spcPct val="20000"/>
        </a:spcBef>
        <a:buFont typeface="Arial"/>
        <a:buChar char="•"/>
        <a:defRPr sz="3733" kern="1200">
          <a:solidFill>
            <a:schemeClr val="tx1"/>
          </a:solidFill>
          <a:latin typeface="Helvetica Light"/>
          <a:ea typeface="+mn-ea"/>
          <a:cs typeface="Helvetica Light"/>
        </a:defRPr>
      </a:lvl1pPr>
      <a:lvl2pPr marL="1371566" indent="-380990" algn="l" defTabSz="609585" rtl="0" eaLnBrk="1" latinLnBrk="0" hangingPunct="1">
        <a:spcBef>
          <a:spcPct val="20000"/>
        </a:spcBef>
        <a:buFont typeface="Arial"/>
        <a:buChar char="–"/>
        <a:defRPr sz="3200" kern="1200">
          <a:solidFill>
            <a:schemeClr val="tx1"/>
          </a:solidFill>
          <a:latin typeface="Helvetica Light"/>
          <a:ea typeface="+mn-ea"/>
          <a:cs typeface="Helvetica Light"/>
        </a:defRPr>
      </a:lvl2pPr>
      <a:lvl3pPr marL="1830872" indent="-300559"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3pPr>
      <a:lvl4pPr marL="2444690"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4pPr>
      <a:lvl5pPr marL="3037341"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grpSp>
        <p:nvGrpSpPr>
          <p:cNvPr id="3" name="Group 2">
            <a:extLst>
              <a:ext uri="{FF2B5EF4-FFF2-40B4-BE49-F238E27FC236}">
                <a16:creationId xmlns:a16="http://schemas.microsoft.com/office/drawing/2014/main" id="{25139941-0FE4-AC49-A864-76C29340ED1A}"/>
              </a:ext>
            </a:extLst>
          </p:cNvPr>
          <p:cNvGrpSpPr/>
          <p:nvPr userDrawn="1"/>
        </p:nvGrpSpPr>
        <p:grpSpPr>
          <a:xfrm>
            <a:off x="305" y="5194968"/>
            <a:ext cx="12192000" cy="1676400"/>
            <a:chOff x="305" y="5194968"/>
            <a:chExt cx="12192000" cy="1676400"/>
          </a:xfrm>
        </p:grpSpPr>
        <p:pic>
          <p:nvPicPr>
            <p:cNvPr id="7" name="Picture 6" descr="brushedge_solid_blue.png"/>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390490256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7" r:id="rId12"/>
    <p:sldLayoutId id="2147483728" r:id="rId1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spTree>
    <p:extLst>
      <p:ext uri="{BB962C8B-B14F-4D97-AF65-F5344CB8AC3E}">
        <p14:creationId xmlns:p14="http://schemas.microsoft.com/office/powerpoint/2010/main" val="39448951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8" r:id="rId8"/>
    <p:sldLayoutId id="2147483739" r:id="rId9"/>
    <p:sldLayoutId id="2147483740" r:id="rId10"/>
    <p:sldLayoutId id="2147483741" r:id="rId11"/>
    <p:sldLayoutId id="2147483742" r:id="rId12"/>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D01C9-49C1-D142-9C55-7A28DC92D7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0B91977-7B8C-CB49-89A4-5DF7D977A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9A26D-786C-0440-9A1E-7599E227F3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A8175D-B2D9-2947-8BCF-E687A7FE1857}" type="datetimeFigureOut">
              <a:rPr lang="en-US" smtClean="0"/>
              <a:t>6/13/19</a:t>
            </a:fld>
            <a:endParaRPr lang="en-US"/>
          </a:p>
        </p:txBody>
      </p:sp>
      <p:sp>
        <p:nvSpPr>
          <p:cNvPr id="5" name="Footer Placeholder 4">
            <a:extLst>
              <a:ext uri="{FF2B5EF4-FFF2-40B4-BE49-F238E27FC236}">
                <a16:creationId xmlns:a16="http://schemas.microsoft.com/office/drawing/2014/main" id="{74EAC1F2-ED8F-EA41-BF83-B5898AAF85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4318D8-F920-7148-97F2-F2651D412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4D77B-0506-FE43-8A0C-C4BA365F3B9A}" type="slidenum">
              <a:rPr lang="en-US" smtClean="0"/>
              <a:t>‹#›</a:t>
            </a:fld>
            <a:endParaRPr lang="en-US"/>
          </a:p>
        </p:txBody>
      </p:sp>
    </p:spTree>
    <p:extLst>
      <p:ext uri="{BB962C8B-B14F-4D97-AF65-F5344CB8AC3E}">
        <p14:creationId xmlns:p14="http://schemas.microsoft.com/office/powerpoint/2010/main" val="162140983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txStyles>
    <p:titleStyle>
      <a:lvl1pPr algn="l" defTabSz="914400" rtl="0" eaLnBrk="1" latinLnBrk="0" hangingPunct="1">
        <a:lnSpc>
          <a:spcPct val="90000"/>
        </a:lnSpc>
        <a:spcBef>
          <a:spcPct val="0"/>
        </a:spcBef>
        <a:buNone/>
        <a:defRPr sz="4400" b="1" kern="1200">
          <a:solidFill>
            <a:srgbClr val="E46C0A"/>
          </a:solidFill>
          <a:latin typeface="ITC Franklin Gothic Std Book" panose="020B05040305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D3168"/>
          </a:solidFill>
          <a:latin typeface="ITC Franklin Gothic Std Book" panose="020B05040305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D3168"/>
          </a:solidFill>
          <a:latin typeface="ITC Franklin Gothic Std Book" panose="020B05040305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D3168"/>
          </a:solidFill>
          <a:latin typeface="ITC Franklin Gothic Std Book" panose="020B05040305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D3168"/>
          </a:solidFill>
          <a:latin typeface="ITC Franklin Gothic Std Book" panose="020B05040305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D3168"/>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41437"/>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Screen Shot 2015-12-08 at 7.04.00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3987" y="6351624"/>
            <a:ext cx="4945311" cy="475861"/>
          </a:xfrm>
          <a:prstGeom prst="rect">
            <a:avLst/>
          </a:prstGeom>
        </p:spPr>
      </p:pic>
    </p:spTree>
    <p:extLst>
      <p:ext uri="{BB962C8B-B14F-4D97-AF65-F5344CB8AC3E}">
        <p14:creationId xmlns:p14="http://schemas.microsoft.com/office/powerpoint/2010/main" val="140138318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Lst>
  <p:hf hdr="0" ftr="0" dt="0"/>
  <p:txStyles>
    <p:titleStyle>
      <a:lvl1pPr algn="r" defTabSz="609585" rtl="0" eaLnBrk="1" latinLnBrk="0" hangingPunct="1">
        <a:spcBef>
          <a:spcPct val="0"/>
        </a:spcBef>
        <a:buNone/>
        <a:defRPr sz="4267" b="0" i="0" kern="1200">
          <a:solidFill>
            <a:schemeClr val="tx1"/>
          </a:solidFill>
          <a:latin typeface="Helvetica"/>
          <a:ea typeface="+mj-ea"/>
          <a:cs typeface="Helvetica"/>
        </a:defRPr>
      </a:lvl1pPr>
    </p:titleStyle>
    <p:bodyStyle>
      <a:lvl1pPr marL="908028" indent="-457189" algn="l" defTabSz="609585" rtl="0" eaLnBrk="1" latinLnBrk="0" hangingPunct="1">
        <a:spcBef>
          <a:spcPct val="20000"/>
        </a:spcBef>
        <a:buFont typeface="Arial"/>
        <a:buChar char="•"/>
        <a:defRPr sz="3733" b="0" i="0" kern="1200">
          <a:solidFill>
            <a:schemeClr val="tx1"/>
          </a:solidFill>
          <a:latin typeface="Helvetica Light"/>
          <a:ea typeface="+mn-ea"/>
          <a:cs typeface="Helvetica Light"/>
        </a:defRPr>
      </a:lvl1pPr>
      <a:lvl2pPr marL="1371566" indent="-380990" algn="l" defTabSz="609585" rtl="0" eaLnBrk="1" latinLnBrk="0" hangingPunct="1">
        <a:spcBef>
          <a:spcPct val="20000"/>
        </a:spcBef>
        <a:buFont typeface="Arial"/>
        <a:buChar char="–"/>
        <a:defRPr sz="3200" b="0" i="0" kern="1200">
          <a:solidFill>
            <a:schemeClr val="tx1"/>
          </a:solidFill>
          <a:latin typeface="Helvetica Light"/>
          <a:ea typeface="+mn-ea"/>
          <a:cs typeface="Helvetica Light"/>
        </a:defRPr>
      </a:lvl2pPr>
      <a:lvl3pPr marL="1830872" indent="-300559" algn="l" defTabSz="609585" rtl="0" eaLnBrk="1" latinLnBrk="0" hangingPunct="1">
        <a:spcBef>
          <a:spcPct val="20000"/>
        </a:spcBef>
        <a:buFont typeface="Arial"/>
        <a:buChar char="•"/>
        <a:defRPr sz="2667" b="0" i="0" kern="1200">
          <a:solidFill>
            <a:schemeClr val="tx1"/>
          </a:solidFill>
          <a:latin typeface="Helvetica Light"/>
          <a:ea typeface="+mn-ea"/>
          <a:cs typeface="Helvetica Light"/>
        </a:defRPr>
      </a:lvl3pPr>
      <a:lvl4pPr marL="2444690" indent="-304792" algn="l" defTabSz="609585" rtl="0" eaLnBrk="1" latinLnBrk="0" hangingPunct="1">
        <a:spcBef>
          <a:spcPct val="20000"/>
        </a:spcBef>
        <a:buFont typeface="Arial"/>
        <a:buChar char="–"/>
        <a:defRPr sz="2667" b="0" i="0" kern="1200">
          <a:solidFill>
            <a:schemeClr val="tx1"/>
          </a:solidFill>
          <a:latin typeface="Helvetica Light"/>
          <a:ea typeface="+mn-ea"/>
          <a:cs typeface="Helvetica Light"/>
        </a:defRPr>
      </a:lvl4pPr>
      <a:lvl5pPr marL="3037341" indent="-304792" algn="l" defTabSz="609585" rtl="0" eaLnBrk="1" latinLnBrk="0" hangingPunct="1">
        <a:spcBef>
          <a:spcPct val="20000"/>
        </a:spcBef>
        <a:buFont typeface="Arial"/>
        <a:buChar char="»"/>
        <a:defRPr sz="2667" b="0" i="0" kern="1200">
          <a:solidFill>
            <a:schemeClr val="tx1"/>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2426"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1938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40558"/>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hdr="0" ftr="0" dt="0"/>
  <p:txStyles>
    <p:titleStyle>
      <a:lvl1pPr algn="ctr" defTabSz="609585" rtl="0" eaLnBrk="1" latinLnBrk="0" hangingPunct="1">
        <a:spcBef>
          <a:spcPct val="0"/>
        </a:spcBef>
        <a:buNone/>
        <a:defRPr sz="4267" b="1" kern="1200">
          <a:solidFill>
            <a:schemeClr val="tx1"/>
          </a:solidFill>
          <a:latin typeface="Raleway Light"/>
          <a:ea typeface="+mj-ea"/>
          <a:cs typeface="Raleway Light"/>
        </a:defRPr>
      </a:lvl1pPr>
    </p:titleStyle>
    <p:bodyStyle>
      <a:lvl1pPr marL="908028" indent="-457189" algn="l" defTabSz="609585" rtl="0" eaLnBrk="1" latinLnBrk="0" hangingPunct="1">
        <a:spcBef>
          <a:spcPct val="20000"/>
        </a:spcBef>
        <a:buFont typeface="Arial"/>
        <a:buChar char="•"/>
        <a:defRPr sz="3733" kern="1200">
          <a:solidFill>
            <a:schemeClr val="tx1"/>
          </a:solidFill>
          <a:latin typeface="Helvetica Light"/>
          <a:ea typeface="+mn-ea"/>
          <a:cs typeface="Helvetica Light"/>
        </a:defRPr>
      </a:lvl1pPr>
      <a:lvl2pPr marL="1371566" indent="-380990" algn="l" defTabSz="609585" rtl="0" eaLnBrk="1" latinLnBrk="0" hangingPunct="1">
        <a:spcBef>
          <a:spcPct val="20000"/>
        </a:spcBef>
        <a:buFont typeface="Arial"/>
        <a:buChar char="–"/>
        <a:defRPr sz="3200" kern="1200">
          <a:solidFill>
            <a:schemeClr val="tx1"/>
          </a:solidFill>
          <a:latin typeface="Helvetica Light"/>
          <a:ea typeface="+mn-ea"/>
          <a:cs typeface="Helvetica Light"/>
        </a:defRPr>
      </a:lvl2pPr>
      <a:lvl3pPr marL="1830872" indent="-300559"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3pPr>
      <a:lvl4pPr marL="2444690"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4pPr>
      <a:lvl5pPr marL="3037341"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7" y="329676"/>
            <a:ext cx="3711689" cy="2138861"/>
          </a:xfrm>
          <a:prstGeom prst="rect">
            <a:avLst/>
          </a:prstGeom>
        </p:spPr>
      </p:pic>
      <p:sp>
        <p:nvSpPr>
          <p:cNvPr id="5" name="Rectangle 4">
            <a:extLst>
              <a:ext uri="{FF2B5EF4-FFF2-40B4-BE49-F238E27FC236}">
                <a16:creationId xmlns:a16="http://schemas.microsoft.com/office/drawing/2014/main" id="{D8D4EA3A-A21C-0741-9D3B-05E7A03F9F34}"/>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grpSp>
        <p:nvGrpSpPr>
          <p:cNvPr id="3" name="Group 2">
            <a:extLst>
              <a:ext uri="{FF2B5EF4-FFF2-40B4-BE49-F238E27FC236}">
                <a16:creationId xmlns:a16="http://schemas.microsoft.com/office/drawing/2014/main" id="{25139941-0FE4-AC49-A864-76C29340ED1A}"/>
              </a:ext>
            </a:extLst>
          </p:cNvPr>
          <p:cNvGrpSpPr/>
          <p:nvPr userDrawn="1"/>
        </p:nvGrpSpPr>
        <p:grpSpPr>
          <a:xfrm>
            <a:off x="305" y="5194968"/>
            <a:ext cx="12192000" cy="1676400"/>
            <a:chOff x="305" y="5194968"/>
            <a:chExt cx="12192000" cy="1676400"/>
          </a:xfrm>
        </p:grpSpPr>
        <p:pic>
          <p:nvPicPr>
            <p:cNvPr id="7" name="Picture 6" descr="brushedge_solid_blue.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713" r:id="rId2"/>
    <p:sldLayoutId id="2147483653" r:id="rId3"/>
    <p:sldLayoutId id="2147483654" r:id="rId4"/>
    <p:sldLayoutId id="2147483656" r:id="rId5"/>
    <p:sldLayoutId id="2147483657" r:id="rId6"/>
    <p:sldLayoutId id="2147483681" r:id="rId7"/>
    <p:sldLayoutId id="2147483693" r:id="rId8"/>
    <p:sldLayoutId id="2147483692" r:id="rId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brushedge_solid_blue.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
        <p:nvSpPr>
          <p:cNvPr id="9"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sp>
        <p:nvSpPr>
          <p:cNvPr id="8" name="Rectangle 6"/>
          <p:cNvSpPr/>
          <p:nvPr userDrawn="1"/>
        </p:nvSpPr>
        <p:spPr>
          <a:xfrm>
            <a:off x="2"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9" name="Picture 8" descr="UVA_Primary_white.eps"/>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52941" y="277922"/>
            <a:ext cx="1877883" cy="347190"/>
          </a:xfrm>
          <a:prstGeom prst="rect">
            <a:avLst/>
          </a:prstGeom>
        </p:spPr>
      </p:pic>
      <p:sp>
        <p:nvSpPr>
          <p:cNvPr id="10"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dirty="0"/>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5" cstate="hqprint">
            <a:extLst>
              <a:ext uri="{28A0092B-C50C-407E-A947-70E740481C1C}">
                <a14:useLocalDpi xmlns:a14="http://schemas.microsoft.com/office/drawing/2010/main"/>
              </a:ext>
            </a:extLst>
          </a:blip>
          <a:srcRect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11" name="Picture 10" descr="UVA_Primary_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8" Type="http://schemas.openxmlformats.org/officeDocument/2006/relationships/hyperlink" Target="https://www.bloomberg.com/graphics/2016-amazon-same-day/" TargetMode="External"/><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uvapolicy.virginia.edu/policy/RES-004"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66C0E0B-82DE-4143-9051-3C2038424B44}"/>
              </a:ext>
            </a:extLst>
          </p:cNvPr>
          <p:cNvSpPr>
            <a:spLocks noGrp="1"/>
          </p:cNvSpPr>
          <p:nvPr>
            <p:ph type="body" sz="quarter" idx="12"/>
          </p:nvPr>
        </p:nvSpPr>
        <p:spPr>
          <a:xfrm>
            <a:off x="12095" y="3167423"/>
            <a:ext cx="12192000" cy="2270851"/>
          </a:xfrm>
        </p:spPr>
        <p:txBody>
          <a:bodyPr/>
          <a:lstStyle/>
          <a:p>
            <a:pPr>
              <a:spcBef>
                <a:spcPts val="0"/>
              </a:spcBef>
            </a:pPr>
            <a:r>
              <a:rPr lang="en-US" sz="3600" dirty="0"/>
              <a:t>Sallie Keller and Stephanie Shipp</a:t>
            </a:r>
          </a:p>
          <a:p>
            <a:pPr>
              <a:spcBef>
                <a:spcPts val="0"/>
              </a:spcBef>
            </a:pPr>
            <a:r>
              <a:rPr lang="en-US" sz="3600" dirty="0"/>
              <a:t> </a:t>
            </a:r>
          </a:p>
          <a:p>
            <a:pPr>
              <a:spcBef>
                <a:spcPts val="0"/>
              </a:spcBef>
            </a:pPr>
            <a:endParaRPr lang="en-US" sz="3600" dirty="0"/>
          </a:p>
        </p:txBody>
      </p:sp>
      <p:sp>
        <p:nvSpPr>
          <p:cNvPr id="18" name="Text Placeholder 15">
            <a:extLst>
              <a:ext uri="{FF2B5EF4-FFF2-40B4-BE49-F238E27FC236}">
                <a16:creationId xmlns:a16="http://schemas.microsoft.com/office/drawing/2014/main" id="{126F6975-F29A-E94D-AECA-E1027EFD78A8}"/>
              </a:ext>
            </a:extLst>
          </p:cNvPr>
          <p:cNvSpPr>
            <a:spLocks noGrp="1"/>
          </p:cNvSpPr>
          <p:nvPr>
            <p:ph type="body" sz="quarter" idx="13" hasCustomPrompt="1"/>
          </p:nvPr>
        </p:nvSpPr>
        <p:spPr>
          <a:xfrm>
            <a:off x="0" y="4571441"/>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sz="2400" i="0" dirty="0"/>
              <a:t>June 13, 2019</a:t>
            </a:r>
          </a:p>
        </p:txBody>
      </p:sp>
      <p:sp>
        <p:nvSpPr>
          <p:cNvPr id="4" name="Text Placeholder 3">
            <a:extLst>
              <a:ext uri="{FF2B5EF4-FFF2-40B4-BE49-F238E27FC236}">
                <a16:creationId xmlns:a16="http://schemas.microsoft.com/office/drawing/2014/main" id="{D758E890-DCF5-2144-905E-63230D52FD53}"/>
              </a:ext>
            </a:extLst>
          </p:cNvPr>
          <p:cNvSpPr>
            <a:spLocks noGrp="1"/>
          </p:cNvSpPr>
          <p:nvPr>
            <p:ph type="body" sz="quarter" idx="10"/>
          </p:nvPr>
        </p:nvSpPr>
        <p:spPr>
          <a:xfrm>
            <a:off x="12095" y="1759285"/>
            <a:ext cx="12192000" cy="732883"/>
          </a:xfrm>
        </p:spPr>
        <p:txBody>
          <a:bodyPr/>
          <a:lstStyle/>
          <a:p>
            <a:r>
              <a:rPr lang="en-US" b="1" dirty="0"/>
              <a:t>SDAD Ethics Refresher</a:t>
            </a:r>
            <a:endParaRPr lang="en-US" dirty="0"/>
          </a:p>
        </p:txBody>
      </p:sp>
    </p:spTree>
    <p:extLst>
      <p:ext uri="{BB962C8B-B14F-4D97-AF65-F5344CB8AC3E}">
        <p14:creationId xmlns:p14="http://schemas.microsoft.com/office/powerpoint/2010/main" val="2190596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www.ariadnewealth.com/wp-content/uploads/2014/11/Scientific_Method_Trans1.jpg"/>
          <p:cNvPicPr/>
          <p:nvPr/>
        </p:nvPicPr>
        <p:blipFill rotWithShape="1">
          <a:blip r:embed="rId3">
            <a:extLst>
              <a:ext uri="{28A0092B-C50C-407E-A947-70E740481C1C}">
                <a14:useLocalDpi xmlns:a14="http://schemas.microsoft.com/office/drawing/2010/main" val="0"/>
              </a:ext>
            </a:extLst>
          </a:blip>
          <a:srcRect t="9685" b="9907"/>
          <a:stretch/>
        </p:blipFill>
        <p:spPr bwMode="auto">
          <a:xfrm>
            <a:off x="763693" y="1214900"/>
            <a:ext cx="10664613" cy="4511040"/>
          </a:xfrm>
          <a:prstGeom prst="rect">
            <a:avLst/>
          </a:prstGeom>
          <a:noFill/>
          <a:ln>
            <a:noFill/>
          </a:ln>
          <a:extLst>
            <a:ext uri="{53640926-AAD7-44d8-BBD7-CCE9431645EC}">
              <a14:shadowObscured xmlns="" xmlns:a14="http://schemas.microsoft.com/office/drawing/2010/main"/>
            </a:ext>
          </a:extLst>
        </p:spPr>
      </p:pic>
      <p:sp>
        <p:nvSpPr>
          <p:cNvPr id="5" name="Title 4">
            <a:extLst>
              <a:ext uri="{FF2B5EF4-FFF2-40B4-BE49-F238E27FC236}">
                <a16:creationId xmlns:a16="http://schemas.microsoft.com/office/drawing/2014/main" id="{6C7B2B56-A180-FE48-843F-B0CBFF1CBF75}"/>
              </a:ext>
            </a:extLst>
          </p:cNvPr>
          <p:cNvSpPr>
            <a:spLocks noGrp="1"/>
          </p:cNvSpPr>
          <p:nvPr>
            <p:ph type="title"/>
          </p:nvPr>
        </p:nvSpPr>
        <p:spPr>
          <a:xfrm>
            <a:off x="0" y="213479"/>
            <a:ext cx="12192000" cy="1143000"/>
          </a:xfrm>
        </p:spPr>
        <p:txBody>
          <a:bodyPr/>
          <a:lstStyle/>
          <a:p>
            <a:r>
              <a:rPr lang="en-US" dirty="0"/>
              <a:t>From the perspective of the </a:t>
            </a:r>
            <a:r>
              <a:rPr lang="en-US" dirty="0">
                <a:solidFill>
                  <a:srgbClr val="01316C"/>
                </a:solidFill>
              </a:rPr>
              <a:t>Scientific Method</a:t>
            </a:r>
          </a:p>
        </p:txBody>
      </p:sp>
    </p:spTree>
    <p:extLst>
      <p:ext uri="{BB962C8B-B14F-4D97-AF65-F5344CB8AC3E}">
        <p14:creationId xmlns:p14="http://schemas.microsoft.com/office/powerpoint/2010/main" val="2447545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0"/>
            <a:ext cx="10515600" cy="1325563"/>
          </a:xfrm>
        </p:spPr>
        <p:txBody>
          <a:bodyPr/>
          <a:lstStyle/>
          <a:p>
            <a:pPr algn="ctr"/>
            <a:r>
              <a:rPr lang="en-US" dirty="0"/>
              <a:t>Basic Steps of the </a:t>
            </a:r>
            <a:r>
              <a:rPr lang="en-US" dirty="0">
                <a:solidFill>
                  <a:srgbClr val="01316C"/>
                </a:solidFill>
              </a:rPr>
              <a:t>Scientific Method</a:t>
            </a:r>
          </a:p>
        </p:txBody>
      </p:sp>
      <p:sp>
        <p:nvSpPr>
          <p:cNvPr id="5" name="Content Placeholder 4"/>
          <p:cNvSpPr>
            <a:spLocks noGrp="1"/>
          </p:cNvSpPr>
          <p:nvPr>
            <p:ph idx="4294967295"/>
          </p:nvPr>
        </p:nvSpPr>
        <p:spPr>
          <a:xfrm>
            <a:off x="485775" y="993371"/>
            <a:ext cx="11706225" cy="4422775"/>
          </a:xfrm>
        </p:spPr>
        <p:txBody>
          <a:bodyPr>
            <a:noAutofit/>
          </a:bodyPr>
          <a:lstStyle/>
          <a:p>
            <a:pPr>
              <a:lnSpc>
                <a:spcPct val="100000"/>
              </a:lnSpc>
              <a:spcBef>
                <a:spcPts val="400"/>
              </a:spcBef>
            </a:pPr>
            <a:r>
              <a:rPr lang="en-US" b="1" dirty="0">
                <a:ea typeface="Helvetica Light" charset="0"/>
                <a:cs typeface="Helvetica Light" charset="0"/>
              </a:rPr>
              <a:t>Observe</a:t>
            </a:r>
          </a:p>
          <a:p>
            <a:pPr lvl="1">
              <a:lnSpc>
                <a:spcPct val="100000"/>
              </a:lnSpc>
              <a:spcBef>
                <a:spcPts val="400"/>
              </a:spcBef>
            </a:pPr>
            <a:r>
              <a:rPr lang="en-US" sz="2000" dirty="0">
                <a:ea typeface="Helvetica Light" charset="0"/>
                <a:cs typeface="Helvetica Light" charset="0"/>
              </a:rPr>
              <a:t>Bench scale experiments observe neurotransmitters are associated with depression</a:t>
            </a:r>
          </a:p>
          <a:p>
            <a:pPr>
              <a:lnSpc>
                <a:spcPct val="100000"/>
              </a:lnSpc>
              <a:spcBef>
                <a:spcPts val="400"/>
              </a:spcBef>
            </a:pPr>
            <a:r>
              <a:rPr lang="en-US" b="1" dirty="0">
                <a:ea typeface="Helvetica Light" charset="0"/>
                <a:cs typeface="Helvetica Light" charset="0"/>
              </a:rPr>
              <a:t>Develop question </a:t>
            </a:r>
            <a:r>
              <a:rPr lang="en-US" b="1" dirty="0">
                <a:ea typeface="Helvetica Light" charset="0"/>
                <a:cs typeface="Helvetica Light" charset="0"/>
                <a:sym typeface="Wingdings" charset="2"/>
              </a:rPr>
              <a:t></a:t>
            </a:r>
            <a:r>
              <a:rPr lang="en-US" b="1" dirty="0">
                <a:ea typeface="Helvetica Light" charset="0"/>
                <a:cs typeface="Helvetica Light" charset="0"/>
              </a:rPr>
              <a:t> Hypotheses</a:t>
            </a:r>
          </a:p>
          <a:p>
            <a:pPr lvl="1">
              <a:lnSpc>
                <a:spcPct val="100000"/>
              </a:lnSpc>
              <a:spcBef>
                <a:spcPts val="400"/>
              </a:spcBef>
            </a:pPr>
            <a:r>
              <a:rPr lang="en-US" sz="2000" dirty="0">
                <a:ea typeface="Helvetica Light" charset="0"/>
                <a:cs typeface="Helvetica Light" charset="0"/>
              </a:rPr>
              <a:t>What if we alter these neurotransmitters, will it alleviate the symptoms of depression?</a:t>
            </a:r>
          </a:p>
          <a:p>
            <a:pPr lvl="1">
              <a:lnSpc>
                <a:spcPct val="100000"/>
              </a:lnSpc>
              <a:spcBef>
                <a:spcPts val="400"/>
              </a:spcBef>
            </a:pPr>
            <a:r>
              <a:rPr lang="en-US" sz="2000" dirty="0">
                <a:ea typeface="Helvetica Light" charset="0"/>
                <a:cs typeface="Helvetica Light" charset="0"/>
              </a:rPr>
              <a:t>There is no difference in depression symptoms between the control group receiving </a:t>
            </a:r>
            <a:br>
              <a:rPr lang="en-US" sz="2000" dirty="0">
                <a:ea typeface="Helvetica Light" charset="0"/>
                <a:cs typeface="Helvetica Light" charset="0"/>
              </a:rPr>
            </a:br>
            <a:r>
              <a:rPr lang="en-US" sz="2000" dirty="0">
                <a:ea typeface="Helvetica Light" charset="0"/>
                <a:cs typeface="Helvetica Light" charset="0"/>
              </a:rPr>
              <a:t>the placebo and the treatment group receiving the new antidepressant drug</a:t>
            </a:r>
          </a:p>
          <a:p>
            <a:pPr>
              <a:lnSpc>
                <a:spcPct val="100000"/>
              </a:lnSpc>
              <a:spcBef>
                <a:spcPts val="400"/>
              </a:spcBef>
            </a:pPr>
            <a:r>
              <a:rPr lang="en-US" b="1" dirty="0">
                <a:ea typeface="Helvetica Light" charset="0"/>
                <a:cs typeface="Helvetica Light" charset="0"/>
              </a:rPr>
              <a:t>Design an experiment (</a:t>
            </a:r>
            <a:r>
              <a:rPr lang="en-US" b="1" dirty="0">
                <a:solidFill>
                  <a:srgbClr val="E46C0A"/>
                </a:solidFill>
                <a:ea typeface="Helvetica Light" charset="0"/>
                <a:cs typeface="Helvetica Light" charset="0"/>
              </a:rPr>
              <a:t>replicate</a:t>
            </a:r>
            <a:r>
              <a:rPr lang="en-US" b="1" dirty="0">
                <a:ea typeface="Helvetica Light" charset="0"/>
                <a:cs typeface="Helvetica Light" charset="0"/>
              </a:rPr>
              <a:t>)</a:t>
            </a:r>
          </a:p>
          <a:p>
            <a:pPr lvl="1">
              <a:lnSpc>
                <a:spcPct val="100000"/>
              </a:lnSpc>
              <a:spcBef>
                <a:spcPts val="400"/>
              </a:spcBef>
            </a:pPr>
            <a:r>
              <a:rPr lang="en-US" sz="2000" dirty="0">
                <a:ea typeface="Helvetica Light" charset="0"/>
                <a:cs typeface="Helvetica Light" charset="0"/>
              </a:rPr>
              <a:t>Randomly select sample from target population (adults suffering from depression) and randomly assign them to receive a control (placebo) or treatment (new drug)  </a:t>
            </a:r>
          </a:p>
          <a:p>
            <a:pPr>
              <a:lnSpc>
                <a:spcPct val="100000"/>
              </a:lnSpc>
              <a:spcBef>
                <a:spcPts val="400"/>
              </a:spcBef>
            </a:pPr>
            <a:r>
              <a:rPr lang="en-US" b="1" dirty="0">
                <a:ea typeface="Helvetica Light" charset="0"/>
                <a:cs typeface="Helvetica Light" charset="0"/>
              </a:rPr>
              <a:t>Collect data (</a:t>
            </a:r>
            <a:r>
              <a:rPr lang="en-US" b="1" dirty="0">
                <a:solidFill>
                  <a:srgbClr val="E46C0A"/>
                </a:solidFill>
                <a:ea typeface="Helvetica Light" charset="0"/>
                <a:cs typeface="Helvetica Light" charset="0"/>
              </a:rPr>
              <a:t>reproduce</a:t>
            </a:r>
            <a:r>
              <a:rPr lang="en-US" b="1" dirty="0">
                <a:ea typeface="Helvetica Light" charset="0"/>
                <a:cs typeface="Helvetica Light" charset="0"/>
              </a:rPr>
              <a:t>)</a:t>
            </a:r>
          </a:p>
          <a:p>
            <a:pPr>
              <a:lnSpc>
                <a:spcPct val="100000"/>
              </a:lnSpc>
              <a:spcBef>
                <a:spcPts val="400"/>
              </a:spcBef>
            </a:pPr>
            <a:r>
              <a:rPr lang="en-US" b="1" dirty="0">
                <a:ea typeface="Helvetica Light" charset="0"/>
                <a:cs typeface="Helvetica Light" charset="0"/>
              </a:rPr>
              <a:t>Analyze the data (</a:t>
            </a:r>
            <a:r>
              <a:rPr lang="en-US" b="1" dirty="0">
                <a:solidFill>
                  <a:srgbClr val="E46C0A"/>
                </a:solidFill>
                <a:ea typeface="Helvetica Light" charset="0"/>
                <a:cs typeface="Helvetica Light" charset="0"/>
              </a:rPr>
              <a:t>reproduce</a:t>
            </a:r>
            <a:r>
              <a:rPr lang="en-US" b="1" dirty="0">
                <a:ea typeface="Helvetica Light" charset="0"/>
                <a:cs typeface="Helvetica Light" charset="0"/>
              </a:rPr>
              <a:t>)</a:t>
            </a:r>
          </a:p>
          <a:p>
            <a:pPr lvl="1">
              <a:lnSpc>
                <a:spcPct val="100000"/>
              </a:lnSpc>
              <a:spcBef>
                <a:spcPts val="400"/>
              </a:spcBef>
            </a:pPr>
            <a:r>
              <a:rPr lang="en-US" sz="2000" dirty="0">
                <a:ea typeface="Helvetica Light" charset="0"/>
                <a:cs typeface="Helvetica Light" charset="0"/>
              </a:rPr>
              <a:t>Exploratory and confirmatory data analysis and inferential modeling.   </a:t>
            </a:r>
          </a:p>
          <a:p>
            <a:pPr>
              <a:lnSpc>
                <a:spcPct val="100000"/>
              </a:lnSpc>
              <a:spcBef>
                <a:spcPts val="400"/>
              </a:spcBef>
            </a:pPr>
            <a:r>
              <a:rPr lang="en-US" b="1" dirty="0">
                <a:ea typeface="Helvetica Light" charset="0"/>
                <a:cs typeface="Helvetica Light" charset="0"/>
              </a:rPr>
              <a:t>Report conclusions (</a:t>
            </a:r>
            <a:r>
              <a:rPr lang="en-US" b="1" dirty="0">
                <a:solidFill>
                  <a:srgbClr val="E46C0A"/>
                </a:solidFill>
                <a:ea typeface="Helvetica Light" charset="0"/>
                <a:cs typeface="Helvetica Light" charset="0"/>
              </a:rPr>
              <a:t>generalize</a:t>
            </a:r>
            <a:r>
              <a:rPr lang="en-US" b="1" dirty="0">
                <a:ea typeface="Helvetica Light" charset="0"/>
                <a:cs typeface="Helvetica Light" charset="0"/>
              </a:rPr>
              <a:t>) </a:t>
            </a:r>
            <a:r>
              <a:rPr lang="en-US" dirty="0">
                <a:ea typeface="Helvetica Light" charset="0"/>
                <a:cs typeface="Helvetica Light" charset="0"/>
              </a:rPr>
              <a:t>- </a:t>
            </a:r>
            <a:r>
              <a:rPr lang="is-IS" dirty="0">
                <a:ea typeface="Helvetica Light" charset="0"/>
                <a:cs typeface="Helvetica Light" charset="0"/>
              </a:rPr>
              <a:t>Inferences extend to target group</a:t>
            </a:r>
            <a:endParaRPr lang="en-US" dirty="0">
              <a:ea typeface="Helvetica Light" charset="0"/>
              <a:cs typeface="Helvetica Light" charset="0"/>
            </a:endParaRPr>
          </a:p>
          <a:p>
            <a:pPr>
              <a:lnSpc>
                <a:spcPct val="100000"/>
              </a:lnSpc>
              <a:spcBef>
                <a:spcPts val="400"/>
              </a:spcBef>
            </a:pPr>
            <a:r>
              <a:rPr lang="en-US" b="1" dirty="0">
                <a:ea typeface="Helvetica Light" charset="0"/>
                <a:cs typeface="Helvetica Light" charset="0"/>
              </a:rPr>
              <a:t>Back to the drawing board</a:t>
            </a:r>
          </a:p>
          <a:p>
            <a:pPr>
              <a:lnSpc>
                <a:spcPct val="100000"/>
              </a:lnSpc>
              <a:spcBef>
                <a:spcPts val="400"/>
              </a:spcBef>
            </a:pPr>
            <a:endParaRPr lang="en-US" dirty="0">
              <a:ea typeface="Helvetica Light" charset="0"/>
              <a:cs typeface="Helvetica Light" charset="0"/>
            </a:endParaRPr>
          </a:p>
        </p:txBody>
      </p:sp>
    </p:spTree>
    <p:extLst>
      <p:ext uri="{BB962C8B-B14F-4D97-AF65-F5344CB8AC3E}">
        <p14:creationId xmlns:p14="http://schemas.microsoft.com/office/powerpoint/2010/main" val="2678818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gn="ctr"/>
            <a:r>
              <a:rPr lang="en-US" dirty="0"/>
              <a:t>In the context of the Clinical Trial</a:t>
            </a:r>
          </a:p>
        </p:txBody>
      </p:sp>
      <p:sp>
        <p:nvSpPr>
          <p:cNvPr id="3" name="Content Placeholder 2"/>
          <p:cNvSpPr>
            <a:spLocks noGrp="1"/>
          </p:cNvSpPr>
          <p:nvPr>
            <p:ph idx="1"/>
          </p:nvPr>
        </p:nvSpPr>
        <p:spPr>
          <a:xfrm>
            <a:off x="886593" y="1163443"/>
            <a:ext cx="10434577" cy="4422449"/>
          </a:xfrm>
        </p:spPr>
        <p:txBody>
          <a:bodyPr>
            <a:noAutofit/>
          </a:bodyPr>
          <a:lstStyle/>
          <a:p>
            <a:pPr>
              <a:spcAft>
                <a:spcPts val="800"/>
              </a:spcAft>
            </a:pPr>
            <a:r>
              <a:rPr lang="en-US" sz="2800" b="1" dirty="0">
                <a:solidFill>
                  <a:srgbClr val="E46C0A"/>
                </a:solidFill>
                <a:ea typeface="Helvetica Light" charset="0"/>
                <a:cs typeface="Helvetica Light" charset="0"/>
              </a:rPr>
              <a:t>Generalizability</a:t>
            </a:r>
            <a:r>
              <a:rPr lang="en-US" sz="2800" dirty="0">
                <a:ea typeface="Helvetica Light" charset="0"/>
                <a:cs typeface="Helvetica Light" charset="0"/>
              </a:rPr>
              <a:t> </a:t>
            </a:r>
            <a:r>
              <a:rPr lang="en-US" sz="2800" dirty="0">
                <a:solidFill>
                  <a:srgbClr val="01316C"/>
                </a:solidFill>
                <a:ea typeface="Helvetica Light" charset="0"/>
                <a:cs typeface="Helvetica Light" charset="0"/>
              </a:rPr>
              <a:t>refers to inferring from a sample to a target population - inductive reasoning - makes broad </a:t>
            </a:r>
            <a:r>
              <a:rPr lang="en-US" sz="2800" b="1" dirty="0">
                <a:solidFill>
                  <a:srgbClr val="E46C0A"/>
                </a:solidFill>
                <a:ea typeface="Helvetica Light" charset="0"/>
                <a:cs typeface="Helvetica Light" charset="0"/>
              </a:rPr>
              <a:t>generalizations </a:t>
            </a:r>
            <a:r>
              <a:rPr lang="en-US" sz="2800" dirty="0">
                <a:solidFill>
                  <a:srgbClr val="01316C"/>
                </a:solidFill>
                <a:ea typeface="Helvetica Light" charset="0"/>
                <a:cs typeface="Helvetica Light" charset="0"/>
              </a:rPr>
              <a:t>from specific observations (sample) to the target population</a:t>
            </a:r>
          </a:p>
          <a:p>
            <a:pPr>
              <a:spcAft>
                <a:spcPts val="800"/>
              </a:spcAft>
            </a:pPr>
            <a:r>
              <a:rPr lang="en-US" sz="2800" b="1" dirty="0">
                <a:solidFill>
                  <a:srgbClr val="E46C0A"/>
                </a:solidFill>
                <a:ea typeface="Helvetica Light" charset="0"/>
                <a:cs typeface="Helvetica Light" charset="0"/>
              </a:rPr>
              <a:t>Replication</a:t>
            </a:r>
            <a:r>
              <a:rPr lang="en-US" sz="2800" dirty="0">
                <a:solidFill>
                  <a:srgbClr val="01316C"/>
                </a:solidFill>
                <a:ea typeface="Helvetica Light" charset="0"/>
                <a:cs typeface="Helvetica Light" charset="0"/>
              </a:rPr>
              <a:t>: can the entire process be replicated by the same or different lab under identical conditions</a:t>
            </a:r>
          </a:p>
          <a:p>
            <a:pPr>
              <a:spcAft>
                <a:spcPts val="800"/>
              </a:spcAft>
            </a:pPr>
            <a:r>
              <a:rPr lang="en-US" sz="2800" b="1" dirty="0">
                <a:solidFill>
                  <a:srgbClr val="E46C0A"/>
                </a:solidFill>
                <a:ea typeface="Helvetica Light" charset="0"/>
                <a:cs typeface="Helvetica Light" charset="0"/>
              </a:rPr>
              <a:t>Reproducibility</a:t>
            </a:r>
            <a:r>
              <a:rPr lang="en-US" sz="2800" dirty="0">
                <a:solidFill>
                  <a:srgbClr val="01316C"/>
                </a:solidFill>
                <a:ea typeface="Helvetica Light" charset="0"/>
                <a:cs typeface="Helvetica Light" charset="0"/>
              </a:rPr>
              <a:t>: can the exact numerical results and inferences be reproduced by reanalyzing the same data</a:t>
            </a:r>
          </a:p>
          <a:p>
            <a:pPr lvl="1">
              <a:spcAft>
                <a:spcPts val="800"/>
              </a:spcAft>
            </a:pPr>
            <a:r>
              <a:rPr lang="en-US" dirty="0">
                <a:solidFill>
                  <a:srgbClr val="01316C"/>
                </a:solidFill>
                <a:ea typeface="Helvetica Light" charset="0"/>
                <a:cs typeface="Helvetica Light" charset="0"/>
              </a:rPr>
              <a:t>Would the person reanalyzing the data make the same decisions regarding outliers, transformations, modeling, analyses methods, etc. etc</a:t>
            </a:r>
          </a:p>
        </p:txBody>
      </p:sp>
    </p:spTree>
    <p:extLst>
      <p:ext uri="{BB962C8B-B14F-4D97-AF65-F5344CB8AC3E}">
        <p14:creationId xmlns:p14="http://schemas.microsoft.com/office/powerpoint/2010/main" val="566333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30" y="117720"/>
            <a:ext cx="11570826" cy="1143000"/>
          </a:xfrm>
        </p:spPr>
        <p:txBody>
          <a:bodyPr/>
          <a:lstStyle/>
          <a:p>
            <a:pPr algn="ctr"/>
            <a:r>
              <a:rPr lang="en-US" dirty="0"/>
              <a:t>What about In the context of a policy study</a:t>
            </a:r>
          </a:p>
        </p:txBody>
      </p:sp>
      <p:sp>
        <p:nvSpPr>
          <p:cNvPr id="6" name="Content Placeholder 5"/>
          <p:cNvSpPr>
            <a:spLocks noGrp="1"/>
          </p:cNvSpPr>
          <p:nvPr>
            <p:ph idx="1"/>
          </p:nvPr>
        </p:nvSpPr>
        <p:spPr>
          <a:xfrm>
            <a:off x="2190100" y="1276300"/>
            <a:ext cx="8179585" cy="4422449"/>
          </a:xfrm>
        </p:spPr>
        <p:txBody>
          <a:bodyPr>
            <a:normAutofit/>
          </a:bodyPr>
          <a:lstStyle/>
          <a:p>
            <a:r>
              <a:rPr lang="en-US" sz="2800" dirty="0">
                <a:solidFill>
                  <a:srgbClr val="01316C"/>
                </a:solidFill>
                <a:ea typeface="Helvetica Light" charset="0"/>
                <a:cs typeface="Helvetica Light" charset="0"/>
              </a:rPr>
              <a:t>What happens when complex policy interventions are cast as simple treatments and the scientific method is employed?</a:t>
            </a:r>
          </a:p>
          <a:p>
            <a:endParaRPr lang="en-US" sz="2800" dirty="0">
              <a:solidFill>
                <a:srgbClr val="01316C"/>
              </a:solidFill>
              <a:ea typeface="Helvetica Light" charset="0"/>
              <a:cs typeface="Helvetica Light" charset="0"/>
            </a:endParaRPr>
          </a:p>
          <a:p>
            <a:r>
              <a:rPr lang="en-US" sz="2800" dirty="0">
                <a:solidFill>
                  <a:srgbClr val="01316C"/>
                </a:solidFill>
                <a:ea typeface="Helvetica Light" charset="0"/>
                <a:cs typeface="Helvetica Light" charset="0"/>
              </a:rPr>
              <a:t>The context in which the policy intervention takes place is the key to understanding when, how, for whom, and to what extent an intervention can be </a:t>
            </a:r>
            <a:r>
              <a:rPr lang="en-US" sz="2800" b="1" dirty="0">
                <a:solidFill>
                  <a:srgbClr val="E46C0A"/>
                </a:solidFill>
                <a:ea typeface="Helvetica Light" charset="0"/>
                <a:cs typeface="Baghdad" pitchFamily="2" charset="-78"/>
              </a:rPr>
              <a:t>replicated</a:t>
            </a:r>
            <a:r>
              <a:rPr lang="en-US" sz="2800" dirty="0">
                <a:solidFill>
                  <a:srgbClr val="01316C"/>
                </a:solidFill>
                <a:ea typeface="Helvetica Light" charset="0"/>
                <a:cs typeface="Helvetica Light" charset="0"/>
              </a:rPr>
              <a:t> and the results </a:t>
            </a:r>
            <a:r>
              <a:rPr lang="en-US" sz="2800" b="1" dirty="0">
                <a:solidFill>
                  <a:srgbClr val="E46C0A"/>
                </a:solidFill>
                <a:ea typeface="Helvetica Light" charset="0"/>
                <a:cs typeface="Helvetica Light" charset="0"/>
              </a:rPr>
              <a:t>generalized</a:t>
            </a:r>
            <a:r>
              <a:rPr lang="en-US" sz="2800" dirty="0">
                <a:solidFill>
                  <a:srgbClr val="01316C"/>
                </a:solidFill>
                <a:ea typeface="Helvetica Light" charset="0"/>
                <a:cs typeface="Helvetica Light" charset="0"/>
              </a:rPr>
              <a:t>.                                                                           </a:t>
            </a:r>
          </a:p>
          <a:p>
            <a:endParaRPr lang="en-US" sz="2800" dirty="0">
              <a:solidFill>
                <a:srgbClr val="01316C"/>
              </a:solidFill>
              <a:ea typeface="Helvetica Light" charset="0"/>
              <a:cs typeface="Helvetica Light" charset="0"/>
            </a:endParaRPr>
          </a:p>
        </p:txBody>
      </p:sp>
    </p:spTree>
    <p:extLst>
      <p:ext uri="{BB962C8B-B14F-4D97-AF65-F5344CB8AC3E}">
        <p14:creationId xmlns:p14="http://schemas.microsoft.com/office/powerpoint/2010/main" val="2485441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45" y="-181903"/>
            <a:ext cx="10515600" cy="1325563"/>
          </a:xfrm>
        </p:spPr>
        <p:txBody>
          <a:bodyPr/>
          <a:lstStyle/>
          <a:p>
            <a:pPr algn="ctr"/>
            <a:r>
              <a:rPr lang="en-US" dirty="0"/>
              <a:t>Basic Steps in the Context of </a:t>
            </a:r>
            <a:r>
              <a:rPr lang="en-US" i="1" dirty="0">
                <a:solidFill>
                  <a:srgbClr val="002F6B"/>
                </a:solidFill>
                <a:ea typeface="Helvetica Light" charset="0"/>
                <a:cs typeface="Helvetica Light" charset="0"/>
              </a:rPr>
              <a:t>ALL</a:t>
            </a:r>
            <a:r>
              <a:rPr lang="en-US" dirty="0"/>
              <a:t> Data</a:t>
            </a:r>
            <a:endParaRPr lang="en-US" dirty="0">
              <a:solidFill>
                <a:srgbClr val="C00000"/>
              </a:solidFill>
            </a:endParaRPr>
          </a:p>
        </p:txBody>
      </p:sp>
      <p:sp>
        <p:nvSpPr>
          <p:cNvPr id="5" name="Content Placeholder 4"/>
          <p:cNvSpPr>
            <a:spLocks noGrp="1"/>
          </p:cNvSpPr>
          <p:nvPr>
            <p:ph idx="4294967295"/>
          </p:nvPr>
        </p:nvSpPr>
        <p:spPr>
          <a:xfrm>
            <a:off x="818745" y="831074"/>
            <a:ext cx="11102503" cy="5664200"/>
          </a:xfrm>
        </p:spPr>
        <p:txBody>
          <a:bodyPr>
            <a:noAutofit/>
          </a:bodyPr>
          <a:lstStyle/>
          <a:p>
            <a:pPr>
              <a:lnSpc>
                <a:spcPct val="100000"/>
              </a:lnSpc>
            </a:pPr>
            <a:r>
              <a:rPr lang="en-US" b="1" dirty="0"/>
              <a:t>Observe</a:t>
            </a:r>
          </a:p>
          <a:p>
            <a:pPr lvl="1">
              <a:lnSpc>
                <a:spcPct val="100000"/>
              </a:lnSpc>
            </a:pPr>
            <a:r>
              <a:rPr lang="en-US" sz="2000" dirty="0"/>
              <a:t>Set social context for issue to be studied, articulate action space  </a:t>
            </a:r>
          </a:p>
          <a:p>
            <a:pPr>
              <a:lnSpc>
                <a:spcPct val="100000"/>
              </a:lnSpc>
            </a:pPr>
            <a:r>
              <a:rPr lang="en-US" b="1" dirty="0">
                <a:ea typeface="Helvetica Light" charset="0"/>
                <a:cs typeface="Helvetica Light" charset="0"/>
              </a:rPr>
              <a:t>Develop question</a:t>
            </a:r>
          </a:p>
          <a:p>
            <a:pPr lvl="1">
              <a:lnSpc>
                <a:spcPct val="100000"/>
              </a:lnSpc>
            </a:pPr>
            <a:r>
              <a:rPr lang="en-US" sz="2000" dirty="0">
                <a:ea typeface="Helvetica Light" charset="0"/>
                <a:cs typeface="Helvetica Light" charset="0"/>
              </a:rPr>
              <a:t>Literature and best practices help formulate and refine questions, hypotheses, and shape data discovery process</a:t>
            </a:r>
          </a:p>
          <a:p>
            <a:pPr>
              <a:lnSpc>
                <a:spcPct val="100000"/>
              </a:lnSpc>
            </a:pPr>
            <a:r>
              <a:rPr lang="en-US" b="1" dirty="0">
                <a:ea typeface="Helvetica Light" charset="0"/>
                <a:cs typeface="Helvetica Light" charset="0"/>
              </a:rPr>
              <a:t>Design Experiment (</a:t>
            </a:r>
            <a:r>
              <a:rPr lang="en-US" b="1" dirty="0">
                <a:solidFill>
                  <a:srgbClr val="E46C0A"/>
                </a:solidFill>
                <a:ea typeface="Helvetica Light" charset="0"/>
                <a:cs typeface="Helvetica Light" charset="0"/>
              </a:rPr>
              <a:t>replicate</a:t>
            </a:r>
            <a:r>
              <a:rPr lang="en-US" b="1" dirty="0">
                <a:ea typeface="Helvetica Light" charset="0"/>
                <a:cs typeface="Helvetica Light" charset="0"/>
              </a:rPr>
              <a:t>)</a:t>
            </a:r>
          </a:p>
          <a:p>
            <a:pPr lvl="1">
              <a:lnSpc>
                <a:spcPct val="100000"/>
              </a:lnSpc>
            </a:pPr>
            <a:r>
              <a:rPr lang="en-US" sz="2000" dirty="0">
                <a:ea typeface="Helvetica Light" charset="0"/>
                <a:cs typeface="Helvetica Light" charset="0"/>
              </a:rPr>
              <a:t>Data discovery process</a:t>
            </a:r>
          </a:p>
          <a:p>
            <a:pPr>
              <a:lnSpc>
                <a:spcPct val="100000"/>
              </a:lnSpc>
            </a:pPr>
            <a:r>
              <a:rPr lang="en-US" b="1" dirty="0">
                <a:ea typeface="Helvetica Light" charset="0"/>
                <a:cs typeface="Helvetica Light" charset="0"/>
              </a:rPr>
              <a:t>Collect data (</a:t>
            </a:r>
            <a:r>
              <a:rPr lang="en-US" b="1" dirty="0">
                <a:solidFill>
                  <a:srgbClr val="E46C0A"/>
                </a:solidFill>
                <a:ea typeface="Helvetica Light" charset="0"/>
                <a:cs typeface="Helvetica Light" charset="0"/>
              </a:rPr>
              <a:t>reproduce</a:t>
            </a:r>
            <a:r>
              <a:rPr lang="en-US" b="1" dirty="0">
                <a:ea typeface="Helvetica Light" charset="0"/>
                <a:cs typeface="Helvetica Light" charset="0"/>
              </a:rPr>
              <a:t>)</a:t>
            </a:r>
          </a:p>
          <a:p>
            <a:pPr lvl="1">
              <a:lnSpc>
                <a:spcPct val="100000"/>
              </a:lnSpc>
            </a:pPr>
            <a:r>
              <a:rPr lang="en-US" sz="2000" dirty="0">
                <a:ea typeface="Helvetica Light" charset="0"/>
                <a:cs typeface="Helvetica Light" charset="0"/>
              </a:rPr>
              <a:t>Data acquisition approach, data sharing agreements, etc.</a:t>
            </a:r>
          </a:p>
          <a:p>
            <a:pPr>
              <a:lnSpc>
                <a:spcPct val="100000"/>
              </a:lnSpc>
            </a:pPr>
            <a:r>
              <a:rPr lang="en-US" b="1" dirty="0">
                <a:ea typeface="Helvetica Light" charset="0"/>
                <a:cs typeface="Helvetica Light" charset="0"/>
              </a:rPr>
              <a:t>Analyze the data (</a:t>
            </a:r>
            <a:r>
              <a:rPr lang="en-US" b="1" dirty="0">
                <a:solidFill>
                  <a:srgbClr val="E46C0A"/>
                </a:solidFill>
                <a:ea typeface="Helvetica Light" charset="0"/>
                <a:cs typeface="Helvetica Light" charset="0"/>
              </a:rPr>
              <a:t>reproduce</a:t>
            </a:r>
            <a:r>
              <a:rPr lang="en-US" b="1" dirty="0">
                <a:ea typeface="Helvetica Light" charset="0"/>
                <a:cs typeface="Helvetica Light" charset="0"/>
              </a:rPr>
              <a:t>)</a:t>
            </a:r>
          </a:p>
          <a:p>
            <a:pPr lvl="1">
              <a:lnSpc>
                <a:spcPct val="100000"/>
              </a:lnSpc>
            </a:pPr>
            <a:r>
              <a:rPr lang="en-US" sz="2000" dirty="0">
                <a:ea typeface="Helvetica Light" charset="0"/>
                <a:cs typeface="Helvetica Light" charset="0"/>
              </a:rPr>
              <a:t>Disciplined approach to data repurposing, model development, fitness-for-use assessments</a:t>
            </a:r>
          </a:p>
          <a:p>
            <a:pPr>
              <a:lnSpc>
                <a:spcPct val="100000"/>
              </a:lnSpc>
            </a:pPr>
            <a:r>
              <a:rPr lang="en-US" b="1" dirty="0"/>
              <a:t>Report conclusions </a:t>
            </a:r>
            <a:r>
              <a:rPr lang="en-US" b="1" dirty="0">
                <a:ea typeface="Helvetica Light" charset="0"/>
                <a:cs typeface="Helvetica Light" charset="0"/>
              </a:rPr>
              <a:t>(</a:t>
            </a:r>
            <a:r>
              <a:rPr lang="en-US" b="1" dirty="0">
                <a:solidFill>
                  <a:srgbClr val="E46C0A"/>
                </a:solidFill>
                <a:ea typeface="Helvetica Light" charset="0"/>
                <a:cs typeface="Helvetica Light" charset="0"/>
              </a:rPr>
              <a:t>generaliz</a:t>
            </a:r>
            <a:r>
              <a:rPr lang="en-US" b="1" dirty="0">
                <a:solidFill>
                  <a:srgbClr val="C00000"/>
                </a:solidFill>
                <a:ea typeface="Helvetica Light" charset="0"/>
                <a:cs typeface="Helvetica Light" charset="0"/>
              </a:rPr>
              <a:t>e</a:t>
            </a:r>
            <a:r>
              <a:rPr lang="en-US" b="1" dirty="0">
                <a:ea typeface="Helvetica Light" charset="0"/>
                <a:cs typeface="Helvetica Light" charset="0"/>
              </a:rPr>
              <a:t>)</a:t>
            </a:r>
          </a:p>
          <a:p>
            <a:pPr>
              <a:lnSpc>
                <a:spcPct val="100000"/>
              </a:lnSpc>
            </a:pPr>
            <a:r>
              <a:rPr lang="en-US" b="1" dirty="0">
                <a:ea typeface="Helvetica Light" charset="0"/>
                <a:cs typeface="Helvetica Light" charset="0"/>
              </a:rPr>
              <a:t>Back to the drawing board</a:t>
            </a:r>
          </a:p>
          <a:p>
            <a:pPr>
              <a:lnSpc>
                <a:spcPct val="100000"/>
              </a:lnSpc>
            </a:pPr>
            <a:endParaRPr lang="en-US" dirty="0"/>
          </a:p>
        </p:txBody>
      </p:sp>
    </p:spTree>
    <p:extLst>
      <p:ext uri="{BB962C8B-B14F-4D97-AF65-F5344CB8AC3E}">
        <p14:creationId xmlns:p14="http://schemas.microsoft.com/office/powerpoint/2010/main" val="1782780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90B8-1134-4045-BFC6-752011CC561C}"/>
              </a:ext>
            </a:extLst>
          </p:cNvPr>
          <p:cNvSpPr>
            <a:spLocks noGrp="1"/>
          </p:cNvSpPr>
          <p:nvPr>
            <p:ph type="title"/>
          </p:nvPr>
        </p:nvSpPr>
        <p:spPr>
          <a:xfrm>
            <a:off x="826626" y="0"/>
            <a:ext cx="10515600" cy="1325563"/>
          </a:xfrm>
        </p:spPr>
        <p:txBody>
          <a:bodyPr>
            <a:noAutofit/>
          </a:bodyPr>
          <a:lstStyle/>
          <a:p>
            <a:pPr algn="ctr"/>
            <a:r>
              <a:rPr lang="en-US" dirty="0"/>
              <a:t>“Data Science”</a:t>
            </a:r>
          </a:p>
        </p:txBody>
      </p:sp>
      <p:sp>
        <p:nvSpPr>
          <p:cNvPr id="4" name="TextBox 3">
            <a:extLst>
              <a:ext uri="{FF2B5EF4-FFF2-40B4-BE49-F238E27FC236}">
                <a16:creationId xmlns:a16="http://schemas.microsoft.com/office/drawing/2014/main" id="{4A5FD1FD-F3F2-794C-AAAF-5CECEBFF9EF1}"/>
              </a:ext>
            </a:extLst>
          </p:cNvPr>
          <p:cNvSpPr txBox="1"/>
          <p:nvPr/>
        </p:nvSpPr>
        <p:spPr>
          <a:xfrm>
            <a:off x="1604753" y="1237596"/>
            <a:ext cx="8959345" cy="3016210"/>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Data science is a powerful unifier across disciplines because data science is about </a:t>
            </a:r>
            <a:r>
              <a:rPr kumimoji="0" lang="en-US" sz="3200" b="1" i="0" u="none" strike="noStrike" kern="1200" cap="none" spc="0" normalizeH="0" baseline="0" noProof="0" dirty="0">
                <a:ln>
                  <a:noFill/>
                </a:ln>
                <a:solidFill>
                  <a:srgbClr val="0D3068"/>
                </a:solidFill>
                <a:effectLst/>
                <a:uLnTx/>
                <a:uFillTx/>
                <a:latin typeface="ITC Franklin Gothic Std Book" panose="020B0504030503020204" pitchFamily="34" charset="0"/>
                <a:ea typeface="+mn-ea"/>
                <a:cs typeface="+mn-cs"/>
              </a:rPr>
              <a:t>solving real problems using </a:t>
            </a:r>
            <a:r>
              <a:rPr kumimoji="0" lang="en-US" sz="3200" b="1" i="0" u="none" strike="noStrike" kern="1200" cap="none" spc="0" normalizeH="0" baseline="0" noProof="0" dirty="0">
                <a:ln>
                  <a:noFill/>
                </a:ln>
                <a:solidFill>
                  <a:srgbClr val="E46C0A"/>
                </a:solidFill>
                <a:effectLst/>
                <a:uLnTx/>
                <a:uFillTx/>
                <a:latin typeface="ITC Franklin Gothic Std Book" panose="020B0504030503020204" pitchFamily="34" charset="0"/>
                <a:ea typeface="+mn-ea"/>
                <a:cs typeface="+mn-cs"/>
              </a:rPr>
              <a:t>data</a:t>
            </a:r>
            <a:r>
              <a:rPr kumimoji="0" lang="en-US" sz="32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a:t>
            </a:r>
          </a:p>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endParaRPr>
          </a:p>
          <a:p>
            <a:pPr lvl="0" algn="ctr" defTabSz="457189">
              <a:defRPr/>
            </a:pPr>
            <a:r>
              <a:rPr lang="en-US" sz="3200" dirty="0">
                <a:solidFill>
                  <a:prstClr val="black"/>
                </a:solidFill>
                <a:latin typeface="ITC Franklin Gothic Std Book" panose="020B0504030503020204" pitchFamily="34" charset="0"/>
              </a:rPr>
              <a:t>Data science is a </a:t>
            </a:r>
            <a:r>
              <a:rPr lang="en-US" sz="3200" b="1" dirty="0">
                <a:solidFill>
                  <a:srgbClr val="E46C0A"/>
                </a:solidFill>
                <a:latin typeface="ITC Franklin Gothic Std Book" panose="020B0504030503020204" pitchFamily="34" charset="0"/>
              </a:rPr>
              <a:t>team sport.</a:t>
            </a:r>
          </a:p>
          <a:p>
            <a:pPr lvl="0" algn="ctr" defTabSz="457189">
              <a:defRPr/>
            </a:pPr>
            <a:endParaRPr lang="en-US" sz="1500" b="1" dirty="0">
              <a:solidFill>
                <a:srgbClr val="E46C0A"/>
              </a:solidFill>
              <a:latin typeface="ITC Franklin Gothic Std Book" panose="020B0504030503020204" pitchFamily="34" charset="0"/>
            </a:endParaRPr>
          </a:p>
          <a:p>
            <a:pPr lvl="0" algn="ctr" defTabSz="457189">
              <a:defRPr/>
            </a:pPr>
            <a:r>
              <a:rPr lang="en-US" sz="3200" b="1" dirty="0">
                <a:solidFill>
                  <a:srgbClr val="E46C0A"/>
                </a:solidFill>
                <a:latin typeface="ITC Franklin Gothic Std Book" panose="020B0504030503020204" pitchFamily="34" charset="0"/>
              </a:rPr>
              <a:t>Ethics </a:t>
            </a:r>
            <a:r>
              <a:rPr lang="en-US" sz="3200" dirty="0">
                <a:solidFill>
                  <a:srgbClr val="0D3168"/>
                </a:solidFill>
                <a:latin typeface="ITC Franklin Gothic Std Book" panose="020B0504030503020204" pitchFamily="34" charset="0"/>
              </a:rPr>
              <a:t>is the </a:t>
            </a:r>
            <a:r>
              <a:rPr lang="en-US" sz="3200" b="1" dirty="0">
                <a:solidFill>
                  <a:srgbClr val="0D3168"/>
                </a:solidFill>
                <a:latin typeface="ITC Franklin Gothic Std Book" panose="020B0504030503020204" pitchFamily="34" charset="0"/>
              </a:rPr>
              <a:t>responsibility of the entire team!</a:t>
            </a:r>
          </a:p>
        </p:txBody>
      </p:sp>
      <p:pic>
        <p:nvPicPr>
          <p:cNvPr id="5" name="Picture 4">
            <a:extLst>
              <a:ext uri="{FF2B5EF4-FFF2-40B4-BE49-F238E27FC236}">
                <a16:creationId xmlns:a16="http://schemas.microsoft.com/office/drawing/2014/main" id="{4A5FAC8C-4B51-6B4A-AB6C-FF380199E42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76527" y="4371416"/>
            <a:ext cx="10121900" cy="23741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627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86F17-8427-FD4F-A14E-552386C37586}"/>
              </a:ext>
            </a:extLst>
          </p:cNvPr>
          <p:cNvSpPr>
            <a:spLocks noGrp="1"/>
          </p:cNvSpPr>
          <p:nvPr>
            <p:ph type="title"/>
          </p:nvPr>
        </p:nvSpPr>
        <p:spPr>
          <a:xfrm>
            <a:off x="-104931" y="0"/>
            <a:ext cx="12296931" cy="1325563"/>
          </a:xfrm>
        </p:spPr>
        <p:txBody>
          <a:bodyPr/>
          <a:lstStyle/>
          <a:p>
            <a:pPr algn="ctr"/>
            <a:r>
              <a:rPr lang="en-US" b="1" dirty="0">
                <a:solidFill>
                  <a:srgbClr val="E46C0A"/>
                </a:solidFill>
                <a:latin typeface="ITC Franklin Gothic Std Book" panose="020B0504030503020204" pitchFamily="34" charset="0"/>
              </a:rPr>
              <a:t>Ethics is an integral part of the </a:t>
            </a:r>
            <a:br>
              <a:rPr lang="en-US" b="1" dirty="0">
                <a:solidFill>
                  <a:srgbClr val="E46C0A"/>
                </a:solidFill>
                <a:latin typeface="ITC Franklin Gothic Std Book" panose="020B0504030503020204" pitchFamily="34" charset="0"/>
              </a:rPr>
            </a:br>
            <a:r>
              <a:rPr lang="en-US" b="1" dirty="0">
                <a:solidFill>
                  <a:srgbClr val="E46C0A"/>
                </a:solidFill>
                <a:latin typeface="ITC Franklin Gothic Std Book" panose="020B0504030503020204" pitchFamily="34" charset="0"/>
              </a:rPr>
              <a:t>Data Science Framework</a:t>
            </a:r>
          </a:p>
        </p:txBody>
      </p:sp>
      <p:pic>
        <p:nvPicPr>
          <p:cNvPr id="4" name="Picture 3">
            <a:extLst>
              <a:ext uri="{FF2B5EF4-FFF2-40B4-BE49-F238E27FC236}">
                <a16:creationId xmlns:a16="http://schemas.microsoft.com/office/drawing/2014/main" id="{FCD6CE08-4C7E-834D-A5B8-A865E2FF459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7008"/>
          <a:stretch/>
        </p:blipFill>
        <p:spPr>
          <a:xfrm>
            <a:off x="746760" y="1325563"/>
            <a:ext cx="10698480" cy="5596131"/>
          </a:xfrm>
          <a:prstGeom prst="rect">
            <a:avLst/>
          </a:prstGeom>
          <a:solidFill>
            <a:schemeClr val="bg1"/>
          </a:solidFill>
        </p:spPr>
      </p:pic>
    </p:spTree>
    <p:extLst>
      <p:ext uri="{BB962C8B-B14F-4D97-AF65-F5344CB8AC3E}">
        <p14:creationId xmlns:p14="http://schemas.microsoft.com/office/powerpoint/2010/main" val="1727146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993B2D-4D44-F344-B7E0-59D209B7D897}"/>
              </a:ext>
            </a:extLst>
          </p:cNvPr>
          <p:cNvSpPr>
            <a:spLocks noGrp="1"/>
          </p:cNvSpPr>
          <p:nvPr>
            <p:ph type="title"/>
          </p:nvPr>
        </p:nvSpPr>
        <p:spPr/>
        <p:txBody>
          <a:bodyPr/>
          <a:lstStyle/>
          <a:p>
            <a:r>
              <a:rPr lang="en-US" dirty="0"/>
              <a:t>Definitions</a:t>
            </a:r>
          </a:p>
        </p:txBody>
      </p:sp>
      <p:sp>
        <p:nvSpPr>
          <p:cNvPr id="10" name="Content Placeholder 9">
            <a:extLst>
              <a:ext uri="{FF2B5EF4-FFF2-40B4-BE49-F238E27FC236}">
                <a16:creationId xmlns:a16="http://schemas.microsoft.com/office/drawing/2014/main" id="{F0E05DCC-FCE2-7143-A90D-354CEB20A38B}"/>
              </a:ext>
            </a:extLst>
          </p:cNvPr>
          <p:cNvSpPr>
            <a:spLocks noGrp="1"/>
          </p:cNvSpPr>
          <p:nvPr>
            <p:ph idx="1"/>
          </p:nvPr>
        </p:nvSpPr>
        <p:spPr/>
        <p:txBody>
          <a:bodyPr/>
          <a:lstStyle/>
          <a:p>
            <a:pPr>
              <a:spcBef>
                <a:spcPts val="0"/>
              </a:spcBef>
              <a:spcAft>
                <a:spcPts val="2000"/>
              </a:spcAft>
            </a:pPr>
            <a:r>
              <a:rPr lang="en-US" b="1" dirty="0">
                <a:solidFill>
                  <a:srgbClr val="0D3168"/>
                </a:solidFill>
              </a:rPr>
              <a:t>Privacy</a:t>
            </a:r>
            <a:r>
              <a:rPr lang="en-US" dirty="0">
                <a:solidFill>
                  <a:srgbClr val="0D3168"/>
                </a:solidFill>
              </a:rPr>
              <a:t> refers to the amount of personal information individuals allow others to access about themselves </a:t>
            </a:r>
          </a:p>
          <a:p>
            <a:pPr>
              <a:spcBef>
                <a:spcPts val="0"/>
              </a:spcBef>
              <a:spcAft>
                <a:spcPts val="2000"/>
              </a:spcAft>
            </a:pPr>
            <a:r>
              <a:rPr lang="en-US" b="1" dirty="0">
                <a:solidFill>
                  <a:srgbClr val="0D3168"/>
                </a:solidFill>
              </a:rPr>
              <a:t>Confidentiality</a:t>
            </a:r>
            <a:r>
              <a:rPr lang="en-US" dirty="0">
                <a:solidFill>
                  <a:srgbClr val="0D3168"/>
                </a:solidFill>
              </a:rPr>
              <a:t> is the process that data producers and researchers follow to keep individuals’ data private</a:t>
            </a:r>
          </a:p>
          <a:p>
            <a:pPr>
              <a:spcBef>
                <a:spcPts val="0"/>
              </a:spcBef>
              <a:spcAft>
                <a:spcPts val="2000"/>
              </a:spcAft>
            </a:pPr>
            <a:r>
              <a:rPr lang="en-US" b="1" dirty="0">
                <a:solidFill>
                  <a:srgbClr val="0D3168"/>
                </a:solidFill>
              </a:rPr>
              <a:t>Security</a:t>
            </a:r>
            <a:r>
              <a:rPr lang="en-US" dirty="0">
                <a:solidFill>
                  <a:srgbClr val="0D3168"/>
                </a:solidFill>
              </a:rPr>
              <a:t> applies to data storage and transport </a:t>
            </a:r>
            <a:endParaRPr lang="en-US" b="1" dirty="0">
              <a:solidFill>
                <a:srgbClr val="FF0000"/>
              </a:solidFill>
            </a:endParaRPr>
          </a:p>
          <a:p>
            <a:pPr>
              <a:spcBef>
                <a:spcPts val="0"/>
              </a:spcBef>
              <a:spcAft>
                <a:spcPts val="2000"/>
              </a:spcAft>
            </a:pPr>
            <a:r>
              <a:rPr lang="en-US" b="1" dirty="0">
                <a:solidFill>
                  <a:srgbClr val="0D3168"/>
                </a:solidFill>
              </a:rPr>
              <a:t>Privatization of Data </a:t>
            </a:r>
            <a:r>
              <a:rPr lang="en-US" dirty="0">
                <a:solidFill>
                  <a:srgbClr val="0D3168"/>
                </a:solidFill>
              </a:rPr>
              <a:t>is the collection, aggregation, and (re)processing of personal data to sell to researchers, marketers, and others</a:t>
            </a:r>
          </a:p>
        </p:txBody>
      </p:sp>
    </p:spTree>
    <p:extLst>
      <p:ext uri="{BB962C8B-B14F-4D97-AF65-F5344CB8AC3E}">
        <p14:creationId xmlns:p14="http://schemas.microsoft.com/office/powerpoint/2010/main" val="1338188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p:txBody>
          <a:bodyPr/>
          <a:lstStyle/>
          <a:p>
            <a:pPr>
              <a:lnSpc>
                <a:spcPct val="90000"/>
              </a:lnSpc>
            </a:pPr>
            <a:r>
              <a:rPr lang="en-US" dirty="0"/>
              <a:t>The Belmont report</a:t>
            </a:r>
            <a:endParaRPr lang="en-US" i="1" dirty="0"/>
          </a:p>
        </p:txBody>
      </p:sp>
      <p:sp>
        <p:nvSpPr>
          <p:cNvPr id="5" name="Content Placeholder 4">
            <a:extLst>
              <a:ext uri="{FF2B5EF4-FFF2-40B4-BE49-F238E27FC236}">
                <a16:creationId xmlns:a16="http://schemas.microsoft.com/office/drawing/2014/main" id="{21551861-B17E-6940-B4D0-E5294E2984EA}"/>
              </a:ext>
            </a:extLst>
          </p:cNvPr>
          <p:cNvSpPr>
            <a:spLocks noGrp="1"/>
          </p:cNvSpPr>
          <p:nvPr>
            <p:ph idx="1"/>
          </p:nvPr>
        </p:nvSpPr>
        <p:spPr>
          <a:xfrm>
            <a:off x="440983" y="1051632"/>
            <a:ext cx="7826446" cy="4976314"/>
          </a:xfrm>
        </p:spPr>
        <p:txBody>
          <a:bodyPr/>
          <a:lstStyle/>
          <a:p>
            <a:pPr marL="0" lvl="0" indent="0">
              <a:buNone/>
            </a:pPr>
            <a:r>
              <a:rPr lang="en-US" sz="2800" dirty="0">
                <a:solidFill>
                  <a:srgbClr val="01316C"/>
                </a:solidFill>
              </a:rPr>
              <a:t>The </a:t>
            </a:r>
            <a:r>
              <a:rPr lang="en-US" sz="2800" b="1" dirty="0">
                <a:solidFill>
                  <a:srgbClr val="E46C0A"/>
                </a:solidFill>
              </a:rPr>
              <a:t>Belmont Principles </a:t>
            </a:r>
            <a:r>
              <a:rPr lang="en-US" sz="2800" dirty="0">
                <a:solidFill>
                  <a:srgbClr val="01316C"/>
                </a:solidFill>
              </a:rPr>
              <a:t>provide the foundation for the Institutional Review Board (IRB) </a:t>
            </a:r>
            <a:br>
              <a:rPr lang="en-US" sz="2800" dirty="0">
                <a:solidFill>
                  <a:srgbClr val="01316C"/>
                </a:solidFill>
              </a:rPr>
            </a:br>
            <a:r>
              <a:rPr lang="en-US" sz="2800" dirty="0">
                <a:solidFill>
                  <a:srgbClr val="01316C"/>
                </a:solidFill>
              </a:rPr>
              <a:t>process and for a principles-based approach </a:t>
            </a:r>
            <a:br>
              <a:rPr lang="en-US" sz="2800" dirty="0">
                <a:solidFill>
                  <a:srgbClr val="01316C"/>
                </a:solidFill>
              </a:rPr>
            </a:br>
            <a:r>
              <a:rPr lang="en-US" sz="2800" dirty="0">
                <a:solidFill>
                  <a:srgbClr val="01316C"/>
                </a:solidFill>
              </a:rPr>
              <a:t>to ethics.</a:t>
            </a:r>
          </a:p>
          <a:p>
            <a:pPr marL="400050" lvl="1" indent="0">
              <a:lnSpc>
                <a:spcPct val="80000"/>
              </a:lnSpc>
              <a:spcAft>
                <a:spcPts val="1000"/>
              </a:spcAft>
              <a:buNone/>
            </a:pPr>
            <a:r>
              <a:rPr lang="en-US" sz="2400" b="1" dirty="0">
                <a:solidFill>
                  <a:srgbClr val="E46C0A"/>
                </a:solidFill>
              </a:rPr>
              <a:t>Respect for persons</a:t>
            </a:r>
            <a:r>
              <a:rPr lang="en-US" sz="2400" dirty="0">
                <a:solidFill>
                  <a:srgbClr val="E46C0A"/>
                </a:solidFill>
              </a:rPr>
              <a:t> </a:t>
            </a:r>
            <a:r>
              <a:rPr lang="en-US" sz="2400" dirty="0">
                <a:solidFill>
                  <a:srgbClr val="01316C"/>
                </a:solidFill>
              </a:rPr>
              <a:t>– honoring individual wishes</a:t>
            </a:r>
          </a:p>
          <a:p>
            <a:pPr marL="400050" lvl="1" indent="0">
              <a:lnSpc>
                <a:spcPct val="80000"/>
              </a:lnSpc>
              <a:spcAft>
                <a:spcPts val="1000"/>
              </a:spcAft>
              <a:buNone/>
            </a:pPr>
            <a:r>
              <a:rPr lang="en-US" sz="2400" b="1" dirty="0">
                <a:solidFill>
                  <a:srgbClr val="E46C0A"/>
                </a:solidFill>
              </a:rPr>
              <a:t>Beneficence</a:t>
            </a:r>
            <a:r>
              <a:rPr lang="en-US" sz="2400" dirty="0">
                <a:solidFill>
                  <a:srgbClr val="01316C"/>
                </a:solidFill>
              </a:rPr>
              <a:t> – weighing risks and benefits of study</a:t>
            </a:r>
          </a:p>
          <a:p>
            <a:pPr marL="400050" lvl="1" indent="0">
              <a:lnSpc>
                <a:spcPct val="80000"/>
              </a:lnSpc>
              <a:spcAft>
                <a:spcPts val="1000"/>
              </a:spcAft>
              <a:buNone/>
            </a:pPr>
            <a:r>
              <a:rPr lang="en-US" sz="2400" b="1" dirty="0">
                <a:solidFill>
                  <a:srgbClr val="E46C0A"/>
                </a:solidFill>
              </a:rPr>
              <a:t>Justice</a:t>
            </a:r>
            <a:r>
              <a:rPr lang="en-US" sz="2400" dirty="0">
                <a:solidFill>
                  <a:srgbClr val="01316C"/>
                </a:solidFill>
              </a:rPr>
              <a:t> – fair distribution of risks and benefits</a:t>
            </a:r>
          </a:p>
          <a:p>
            <a:pPr marL="0" indent="0">
              <a:lnSpc>
                <a:spcPct val="80000"/>
              </a:lnSpc>
              <a:spcAft>
                <a:spcPts val="1000"/>
              </a:spcAft>
              <a:buNone/>
            </a:pPr>
            <a:r>
              <a:rPr lang="en-US" sz="2800" dirty="0">
                <a:solidFill>
                  <a:srgbClr val="01316C"/>
                </a:solidFill>
              </a:rPr>
              <a:t>Led to the </a:t>
            </a:r>
            <a:r>
              <a:rPr lang="en-US" sz="2800" b="1" i="1" dirty="0">
                <a:solidFill>
                  <a:srgbClr val="E46C0A"/>
                </a:solidFill>
              </a:rPr>
              <a:t>Common Rule </a:t>
            </a:r>
            <a:r>
              <a:rPr lang="en-US" sz="2800" dirty="0">
                <a:solidFill>
                  <a:srgbClr val="0D3168"/>
                </a:solidFill>
              </a:rPr>
              <a:t>which governs U.S. Government research</a:t>
            </a:r>
            <a:endParaRPr lang="en-US" sz="2800" b="1" dirty="0">
              <a:solidFill>
                <a:srgbClr val="E46C0A"/>
              </a:solidFill>
            </a:endParaRPr>
          </a:p>
        </p:txBody>
      </p:sp>
      <p:pic>
        <p:nvPicPr>
          <p:cNvPr id="3" name="Picture 2">
            <a:extLst>
              <a:ext uri="{FF2B5EF4-FFF2-40B4-BE49-F238E27FC236}">
                <a16:creationId xmlns:a16="http://schemas.microsoft.com/office/drawing/2014/main" id="{85DE7D19-8048-F745-BAB2-265769CD6AD9}"/>
              </a:ext>
            </a:extLst>
          </p:cNvPr>
          <p:cNvPicPr>
            <a:picLocks noChangeAspect="1"/>
          </p:cNvPicPr>
          <p:nvPr/>
        </p:nvPicPr>
        <p:blipFill>
          <a:blip r:embed="rId3"/>
          <a:stretch>
            <a:fillRect/>
          </a:stretch>
        </p:blipFill>
        <p:spPr>
          <a:xfrm>
            <a:off x="8110385" y="1155788"/>
            <a:ext cx="3474720" cy="5215915"/>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4861B18A-2E83-1440-8F89-6D45B27507AA}"/>
              </a:ext>
            </a:extLst>
          </p:cNvPr>
          <p:cNvSpPr txBox="1"/>
          <p:nvPr/>
        </p:nvSpPr>
        <p:spPr>
          <a:xfrm>
            <a:off x="1231421" y="5073839"/>
            <a:ext cx="6088526" cy="954107"/>
          </a:xfrm>
          <a:prstGeom prst="rect">
            <a:avLst/>
          </a:prstGeom>
          <a:noFill/>
          <a:ln>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br>
            <a: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“research involving human subjects”</a:t>
            </a:r>
          </a:p>
        </p:txBody>
      </p:sp>
      <p:sp>
        <p:nvSpPr>
          <p:cNvPr id="6" name="TextBox 5">
            <a:extLst>
              <a:ext uri="{FF2B5EF4-FFF2-40B4-BE49-F238E27FC236}">
                <a16:creationId xmlns:a16="http://schemas.microsoft.com/office/drawing/2014/main" id="{718C369F-850A-5F46-AAEC-715E7E8BDDBD}"/>
              </a:ext>
            </a:extLst>
          </p:cNvPr>
          <p:cNvSpPr txBox="1"/>
          <p:nvPr/>
        </p:nvSpPr>
        <p:spPr>
          <a:xfrm>
            <a:off x="10446083" y="6033149"/>
            <a:ext cx="67839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ITC Franklin Gothic Std Book" panose="020B0504030503020204" pitchFamily="34" charset="0"/>
                <a:ea typeface="+mn-ea"/>
                <a:cs typeface="+mn-cs"/>
              </a:rPr>
              <a:t>1979</a:t>
            </a:r>
          </a:p>
        </p:txBody>
      </p:sp>
    </p:spTree>
    <p:extLst>
      <p:ext uri="{BB962C8B-B14F-4D97-AF65-F5344CB8AC3E}">
        <p14:creationId xmlns:p14="http://schemas.microsoft.com/office/powerpoint/2010/main" val="3859483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a:xfrm>
            <a:off x="0" y="368929"/>
            <a:ext cx="12192000" cy="629877"/>
          </a:xfrm>
        </p:spPr>
        <p:txBody>
          <a:bodyPr/>
          <a:lstStyle/>
          <a:p>
            <a:pPr>
              <a:lnSpc>
                <a:spcPct val="90000"/>
              </a:lnSpc>
            </a:pPr>
            <a:r>
              <a:rPr lang="en-US" dirty="0"/>
              <a:t>The Menlo Report   </a:t>
            </a:r>
          </a:p>
        </p:txBody>
      </p:sp>
      <p:sp>
        <p:nvSpPr>
          <p:cNvPr id="5" name="Content Placeholder 4">
            <a:extLst>
              <a:ext uri="{FF2B5EF4-FFF2-40B4-BE49-F238E27FC236}">
                <a16:creationId xmlns:a16="http://schemas.microsoft.com/office/drawing/2014/main" id="{21551861-B17E-6940-B4D0-E5294E2984EA}"/>
              </a:ext>
            </a:extLst>
          </p:cNvPr>
          <p:cNvSpPr>
            <a:spLocks noGrp="1"/>
          </p:cNvSpPr>
          <p:nvPr>
            <p:ph idx="1"/>
          </p:nvPr>
        </p:nvSpPr>
        <p:spPr>
          <a:xfrm>
            <a:off x="770969" y="1328338"/>
            <a:ext cx="6754922" cy="3673915"/>
          </a:xfrm>
        </p:spPr>
        <p:txBody>
          <a:bodyPr/>
          <a:lstStyle/>
          <a:p>
            <a:r>
              <a:rPr lang="en-US" sz="2800" dirty="0">
                <a:solidFill>
                  <a:srgbClr val="0D3168"/>
                </a:solidFill>
              </a:rPr>
              <a:t>Department of Homeland Security commissioned a report to introduce </a:t>
            </a:r>
            <a:r>
              <a:rPr lang="en-US" sz="2800" b="1" dirty="0">
                <a:solidFill>
                  <a:srgbClr val="0D3168"/>
                </a:solidFill>
              </a:rPr>
              <a:t>Belmont principles </a:t>
            </a:r>
            <a:r>
              <a:rPr lang="en-US" sz="2800" dirty="0">
                <a:solidFill>
                  <a:srgbClr val="0D3168"/>
                </a:solidFill>
              </a:rPr>
              <a:t>in ICT (Information, Communication, Technology)</a:t>
            </a:r>
          </a:p>
          <a:p>
            <a:r>
              <a:rPr lang="en-US" sz="2800" dirty="0">
                <a:solidFill>
                  <a:srgbClr val="01316C"/>
                </a:solidFill>
              </a:rPr>
              <a:t>The </a:t>
            </a:r>
            <a:r>
              <a:rPr lang="en-US" sz="2800" b="1" dirty="0">
                <a:solidFill>
                  <a:srgbClr val="E46C0A"/>
                </a:solidFill>
              </a:rPr>
              <a:t>Menlo Report </a:t>
            </a:r>
            <a:r>
              <a:rPr lang="en-US" sz="2800" dirty="0">
                <a:solidFill>
                  <a:srgbClr val="01316C"/>
                </a:solidFill>
              </a:rPr>
              <a:t>extends the </a:t>
            </a:r>
            <a:br>
              <a:rPr lang="en-US" sz="2800" dirty="0">
                <a:solidFill>
                  <a:srgbClr val="01316C"/>
                </a:solidFill>
              </a:rPr>
            </a:br>
            <a:r>
              <a:rPr lang="en-US" sz="2800" b="1" dirty="0">
                <a:solidFill>
                  <a:srgbClr val="01316C"/>
                </a:solidFill>
              </a:rPr>
              <a:t>Belmont Principles </a:t>
            </a:r>
            <a:r>
              <a:rPr lang="en-US" sz="2800" dirty="0">
                <a:solidFill>
                  <a:srgbClr val="01316C"/>
                </a:solidFill>
              </a:rPr>
              <a:t>to include </a:t>
            </a:r>
            <a:br>
              <a:rPr lang="en-US" sz="2800" dirty="0">
                <a:solidFill>
                  <a:srgbClr val="01316C"/>
                </a:solidFill>
              </a:rPr>
            </a:br>
            <a:r>
              <a:rPr lang="en-US" sz="2800" b="1" dirty="0">
                <a:solidFill>
                  <a:srgbClr val="E46C0A"/>
                </a:solidFill>
              </a:rPr>
              <a:t>Respect for Law and Public Interest</a:t>
            </a:r>
            <a:endParaRPr lang="en-US" sz="2800" dirty="0">
              <a:solidFill>
                <a:srgbClr val="01316C"/>
              </a:solidFill>
            </a:endParaRPr>
          </a:p>
        </p:txBody>
      </p:sp>
      <p:pic>
        <p:nvPicPr>
          <p:cNvPr id="6" name="Content Placeholder 4">
            <a:extLst>
              <a:ext uri="{FF2B5EF4-FFF2-40B4-BE49-F238E27FC236}">
                <a16:creationId xmlns:a16="http://schemas.microsoft.com/office/drawing/2014/main" id="{719EBF4B-9FE6-A044-83E3-6E42DCF1FA55}"/>
              </a:ext>
            </a:extLst>
          </p:cNvPr>
          <p:cNvPicPr>
            <a:picLocks noChangeAspect="1"/>
          </p:cNvPicPr>
          <p:nvPr/>
        </p:nvPicPr>
        <p:blipFill>
          <a:blip r:embed="rId3"/>
          <a:stretch>
            <a:fillRect/>
          </a:stretch>
        </p:blipFill>
        <p:spPr>
          <a:xfrm>
            <a:off x="7930670" y="1064229"/>
            <a:ext cx="3853660" cy="5370861"/>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C7001997-D5EC-9942-8A8F-6FEF407934B8}"/>
              </a:ext>
            </a:extLst>
          </p:cNvPr>
          <p:cNvSpPr txBox="1"/>
          <p:nvPr/>
        </p:nvSpPr>
        <p:spPr>
          <a:xfrm>
            <a:off x="632797" y="5002253"/>
            <a:ext cx="6813084" cy="954107"/>
          </a:xfrm>
          <a:prstGeom prst="rect">
            <a:avLst/>
          </a:prstGeom>
          <a:noFill/>
          <a:ln w="19050">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br>
            <a:r>
              <a:rPr kumimoji="0" lang="en-US" sz="2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“research with human-harming potential”</a:t>
            </a:r>
          </a:p>
        </p:txBody>
      </p:sp>
      <p:sp>
        <p:nvSpPr>
          <p:cNvPr id="9" name="TextBox 8">
            <a:extLst>
              <a:ext uri="{FF2B5EF4-FFF2-40B4-BE49-F238E27FC236}">
                <a16:creationId xmlns:a16="http://schemas.microsoft.com/office/drawing/2014/main" id="{8A72C9A5-F04E-4D47-8CC2-9CF78BB33D97}"/>
              </a:ext>
            </a:extLst>
          </p:cNvPr>
          <p:cNvSpPr txBox="1"/>
          <p:nvPr/>
        </p:nvSpPr>
        <p:spPr>
          <a:xfrm>
            <a:off x="10446083" y="6033149"/>
            <a:ext cx="67839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95000"/>
                  </a:prstClr>
                </a:solidFill>
                <a:effectLst/>
                <a:uLnTx/>
                <a:uFillTx/>
                <a:latin typeface="ITC Franklin Gothic Std Book" panose="020B0504030503020204" pitchFamily="34" charset="0"/>
                <a:ea typeface="+mn-ea"/>
                <a:cs typeface="+mn-cs"/>
              </a:rPr>
              <a:t>2012</a:t>
            </a:r>
          </a:p>
        </p:txBody>
      </p:sp>
    </p:spTree>
    <p:extLst>
      <p:ext uri="{BB962C8B-B14F-4D97-AF65-F5344CB8AC3E}">
        <p14:creationId xmlns:p14="http://schemas.microsoft.com/office/powerpoint/2010/main" val="612258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4359B0-DFA3-3546-9F36-9576BE578C20}"/>
              </a:ext>
            </a:extLst>
          </p:cNvPr>
          <p:cNvSpPr txBox="1">
            <a:spLocks noGrp="1"/>
          </p:cNvSpPr>
          <p:nvPr>
            <p:ph idx="1"/>
          </p:nvPr>
        </p:nvSpPr>
        <p:spPr>
          <a:xfrm>
            <a:off x="2116455" y="1613647"/>
            <a:ext cx="7935942" cy="3736407"/>
          </a:xfrm>
          <a:prstGeom prst="rect">
            <a:avLst/>
          </a:prstGeom>
          <a:noFill/>
        </p:spPr>
        <p:txBody>
          <a:bodyPr wrap="square" rtlCol="0">
            <a:spAutoFit/>
          </a:bodyPr>
          <a:lstStyle/>
          <a:p>
            <a:pPr marL="0" indent="0" algn="ctr">
              <a:buNone/>
            </a:pPr>
            <a:r>
              <a:rPr lang="en-US" i="1" dirty="0">
                <a:solidFill>
                  <a:srgbClr val="002F6B"/>
                </a:solidFill>
              </a:rPr>
              <a:t>“</a:t>
            </a:r>
            <a:r>
              <a:rPr lang="en-US" dirty="0">
                <a:solidFill>
                  <a:srgbClr val="002F6B"/>
                </a:solidFill>
              </a:rPr>
              <a:t>Science is not a major or a career. It is a commitment to a systematic way of thinking, an allegiance to a way of building knowledge and explaining the universe through testing and factual observation.</a:t>
            </a:r>
            <a:r>
              <a:rPr lang="en-US" dirty="0"/>
              <a:t>”</a:t>
            </a:r>
          </a:p>
          <a:p>
            <a:pPr marL="0" indent="0" algn="ctr">
              <a:buNone/>
            </a:pPr>
            <a:r>
              <a:rPr lang="en-US" i="1" dirty="0">
                <a:solidFill>
                  <a:srgbClr val="E46C0A"/>
                </a:solidFill>
              </a:rPr>
              <a:t>Atul Gawande, 2016 </a:t>
            </a:r>
          </a:p>
          <a:p>
            <a:pPr marL="0" indent="0" algn="ctr">
              <a:buNone/>
            </a:pPr>
            <a:endParaRPr lang="en-US" sz="3200" dirty="0">
              <a:solidFill>
                <a:srgbClr val="233E50"/>
              </a:solidFill>
              <a:latin typeface="ITC Franklin Gothic Std Book" panose="020B0504030503020204" pitchFamily="34" charset="0"/>
            </a:endParaRPr>
          </a:p>
        </p:txBody>
      </p:sp>
    </p:spTree>
    <p:extLst>
      <p:ext uri="{BB962C8B-B14F-4D97-AF65-F5344CB8AC3E}">
        <p14:creationId xmlns:p14="http://schemas.microsoft.com/office/powerpoint/2010/main" val="2320623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p:txBody>
          <a:bodyPr/>
          <a:lstStyle/>
          <a:p>
            <a:pPr>
              <a:lnSpc>
                <a:spcPct val="90000"/>
              </a:lnSpc>
            </a:pPr>
            <a:r>
              <a:rPr lang="en-US" dirty="0"/>
              <a:t>Principles-based approach to </a:t>
            </a:r>
            <a:br>
              <a:rPr lang="en-US" dirty="0"/>
            </a:br>
            <a:r>
              <a:rPr lang="en-US" dirty="0"/>
              <a:t>ethics for </a:t>
            </a:r>
            <a:r>
              <a:rPr lang="en-US" i="1" dirty="0">
                <a:solidFill>
                  <a:srgbClr val="0D3168"/>
                </a:solidFill>
              </a:rPr>
              <a:t>all</a:t>
            </a:r>
            <a:r>
              <a:rPr lang="en-US" dirty="0"/>
              <a:t> disciplines</a:t>
            </a:r>
          </a:p>
        </p:txBody>
      </p:sp>
      <p:sp>
        <p:nvSpPr>
          <p:cNvPr id="3" name="Content Placeholder 2">
            <a:extLst>
              <a:ext uri="{FF2B5EF4-FFF2-40B4-BE49-F238E27FC236}">
                <a16:creationId xmlns:a16="http://schemas.microsoft.com/office/drawing/2014/main" id="{988FB6A0-B18F-B04B-A494-09F8850805F5}"/>
              </a:ext>
            </a:extLst>
          </p:cNvPr>
          <p:cNvSpPr>
            <a:spLocks noGrp="1"/>
          </p:cNvSpPr>
          <p:nvPr>
            <p:ph idx="1"/>
          </p:nvPr>
        </p:nvSpPr>
        <p:spPr>
          <a:xfrm>
            <a:off x="5113905" y="1832373"/>
            <a:ext cx="6328140" cy="3670070"/>
          </a:xfrm>
        </p:spPr>
        <p:txBody>
          <a:bodyPr/>
          <a:lstStyle/>
          <a:p>
            <a:r>
              <a:rPr lang="en-US" dirty="0">
                <a:solidFill>
                  <a:srgbClr val="01316C"/>
                </a:solidFill>
              </a:rPr>
              <a:t>Allows researchers to make decisions and communicate their decision process for cases where rules do not yet exist</a:t>
            </a:r>
          </a:p>
          <a:p>
            <a:r>
              <a:rPr lang="en-US" dirty="0">
                <a:solidFill>
                  <a:srgbClr val="0D3168"/>
                </a:solidFill>
              </a:rPr>
              <a:t>Emphasizes </a:t>
            </a:r>
            <a:r>
              <a:rPr lang="en-US" b="1" dirty="0">
                <a:solidFill>
                  <a:srgbClr val="0D3168"/>
                </a:solidFill>
              </a:rPr>
              <a:t>responsibility and methods </a:t>
            </a:r>
            <a:r>
              <a:rPr lang="en-US" dirty="0">
                <a:solidFill>
                  <a:srgbClr val="0D3168"/>
                </a:solidFill>
              </a:rPr>
              <a:t>expected to produce results that will </a:t>
            </a:r>
            <a:r>
              <a:rPr lang="en-US" b="1" dirty="0">
                <a:solidFill>
                  <a:srgbClr val="0D3168"/>
                </a:solidFill>
              </a:rPr>
              <a:t>benefit society</a:t>
            </a:r>
          </a:p>
          <a:p>
            <a:endParaRPr lang="en-US" dirty="0">
              <a:solidFill>
                <a:srgbClr val="01316C"/>
              </a:solidFill>
            </a:endParaRPr>
          </a:p>
        </p:txBody>
      </p:sp>
      <p:pic>
        <p:nvPicPr>
          <p:cNvPr id="4" name="Picture 3">
            <a:extLst>
              <a:ext uri="{FF2B5EF4-FFF2-40B4-BE49-F238E27FC236}">
                <a16:creationId xmlns:a16="http://schemas.microsoft.com/office/drawing/2014/main" id="{643C253D-78B0-9B4B-8EE1-81E300F188DE}"/>
              </a:ext>
            </a:extLst>
          </p:cNvPr>
          <p:cNvPicPr>
            <a:picLocks noChangeAspect="1"/>
          </p:cNvPicPr>
          <p:nvPr/>
        </p:nvPicPr>
        <p:blipFill>
          <a:blip r:embed="rId3"/>
          <a:stretch>
            <a:fillRect/>
          </a:stretch>
        </p:blipFill>
        <p:spPr>
          <a:xfrm>
            <a:off x="1203699" y="1738683"/>
            <a:ext cx="3200400" cy="41295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4947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2F9221F-534A-2B43-AF44-0609F326048A}"/>
              </a:ext>
            </a:extLst>
          </p:cNvPr>
          <p:cNvGrpSpPr/>
          <p:nvPr/>
        </p:nvGrpSpPr>
        <p:grpSpPr>
          <a:xfrm>
            <a:off x="230076" y="269813"/>
            <a:ext cx="6761646" cy="6540753"/>
            <a:chOff x="236255" y="332634"/>
            <a:chExt cx="6761646" cy="6540753"/>
          </a:xfrm>
        </p:grpSpPr>
        <p:pic>
          <p:nvPicPr>
            <p:cNvPr id="5" name="Picture 4">
              <a:extLst>
                <a:ext uri="{FF2B5EF4-FFF2-40B4-BE49-F238E27FC236}">
                  <a16:creationId xmlns:a16="http://schemas.microsoft.com/office/drawing/2014/main" id="{E8F88CD4-0BBC-0046-AEC0-8E338235970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706061" y="3653632"/>
              <a:ext cx="3291840" cy="3219755"/>
            </a:xfrm>
            <a:prstGeom prst="rect">
              <a:avLst/>
            </a:prstGeom>
          </p:spPr>
        </p:pic>
        <p:pic>
          <p:nvPicPr>
            <p:cNvPr id="8" name="Picture 7">
              <a:extLst>
                <a:ext uri="{FF2B5EF4-FFF2-40B4-BE49-F238E27FC236}">
                  <a16:creationId xmlns:a16="http://schemas.microsoft.com/office/drawing/2014/main" id="{720FDEDC-8B42-5544-A91B-176AD9B0B20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36255" y="348678"/>
              <a:ext cx="3657600" cy="6509322"/>
            </a:xfrm>
            <a:prstGeom prst="rect">
              <a:avLst/>
            </a:prstGeom>
          </p:spPr>
        </p:pic>
        <p:pic>
          <p:nvPicPr>
            <p:cNvPr id="9" name="Picture 8">
              <a:extLst>
                <a:ext uri="{FF2B5EF4-FFF2-40B4-BE49-F238E27FC236}">
                  <a16:creationId xmlns:a16="http://schemas.microsoft.com/office/drawing/2014/main" id="{2627C49D-00CD-7441-A3AE-DBF8AF25319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422252" y="332634"/>
              <a:ext cx="3383280" cy="3210745"/>
            </a:xfrm>
            <a:prstGeom prst="rect">
              <a:avLst/>
            </a:prstGeom>
          </p:spPr>
        </p:pic>
      </p:grpSp>
      <p:sp>
        <p:nvSpPr>
          <p:cNvPr id="2" name="Title 1">
            <a:extLst>
              <a:ext uri="{FF2B5EF4-FFF2-40B4-BE49-F238E27FC236}">
                <a16:creationId xmlns:a16="http://schemas.microsoft.com/office/drawing/2014/main" id="{7D1B2731-263E-4E4D-B807-37161503838C}"/>
              </a:ext>
            </a:extLst>
          </p:cNvPr>
          <p:cNvSpPr>
            <a:spLocks noGrp="1"/>
          </p:cNvSpPr>
          <p:nvPr>
            <p:ph type="title" idx="4294967295"/>
          </p:nvPr>
        </p:nvSpPr>
        <p:spPr>
          <a:xfrm>
            <a:off x="6624152" y="-163364"/>
            <a:ext cx="5859462" cy="2082800"/>
          </a:xfrm>
        </p:spPr>
        <p:txBody>
          <a:bodyPr/>
          <a:lstStyle/>
          <a:p>
            <a:pPr algn="ctr"/>
            <a:r>
              <a:rPr lang="en-US" dirty="0"/>
              <a:t>Why ethics? </a:t>
            </a:r>
            <a:br>
              <a:rPr lang="en-US" dirty="0"/>
            </a:br>
            <a:r>
              <a:rPr lang="en-US" dirty="0"/>
              <a:t> A cautionary note</a:t>
            </a:r>
          </a:p>
        </p:txBody>
      </p:sp>
      <p:pic>
        <p:nvPicPr>
          <p:cNvPr id="10" name="Picture 9">
            <a:extLst>
              <a:ext uri="{FF2B5EF4-FFF2-40B4-BE49-F238E27FC236}">
                <a16:creationId xmlns:a16="http://schemas.microsoft.com/office/drawing/2014/main" id="{66692D4F-8B30-D64E-92AD-B497BDD5006A}"/>
              </a:ext>
            </a:extLst>
          </p:cNvPr>
          <p:cNvPicPr>
            <a:picLocks noChangeAspect="1"/>
          </p:cNvPicPr>
          <p:nvPr/>
        </p:nvPicPr>
        <p:blipFill>
          <a:blip r:embed="rId6"/>
          <a:stretch>
            <a:fillRect/>
          </a:stretch>
        </p:blipFill>
        <p:spPr>
          <a:xfrm>
            <a:off x="8126616" y="4673240"/>
            <a:ext cx="2377440" cy="527449"/>
          </a:xfrm>
          <a:prstGeom prst="rect">
            <a:avLst/>
          </a:prstGeom>
        </p:spPr>
      </p:pic>
      <p:pic>
        <p:nvPicPr>
          <p:cNvPr id="13" name="Picture 12">
            <a:extLst>
              <a:ext uri="{FF2B5EF4-FFF2-40B4-BE49-F238E27FC236}">
                <a16:creationId xmlns:a16="http://schemas.microsoft.com/office/drawing/2014/main" id="{B5CF3A5D-B030-414B-85FE-CB0CD142DF32}"/>
              </a:ext>
            </a:extLst>
          </p:cNvPr>
          <p:cNvPicPr>
            <a:picLocks noChangeAspect="1"/>
          </p:cNvPicPr>
          <p:nvPr/>
        </p:nvPicPr>
        <p:blipFill>
          <a:blip r:embed="rId7"/>
          <a:stretch>
            <a:fillRect/>
          </a:stretch>
        </p:blipFill>
        <p:spPr>
          <a:xfrm>
            <a:off x="6737233" y="2780555"/>
            <a:ext cx="5212080" cy="1525647"/>
          </a:xfrm>
          <a:prstGeom prst="rect">
            <a:avLst/>
          </a:prstGeom>
        </p:spPr>
      </p:pic>
      <p:sp>
        <p:nvSpPr>
          <p:cNvPr id="6" name="TextBox 5">
            <a:extLst>
              <a:ext uri="{FF2B5EF4-FFF2-40B4-BE49-F238E27FC236}">
                <a16:creationId xmlns:a16="http://schemas.microsoft.com/office/drawing/2014/main" id="{73513D46-8302-8F42-AFD4-798A8760E42D}"/>
              </a:ext>
            </a:extLst>
          </p:cNvPr>
          <p:cNvSpPr txBox="1"/>
          <p:nvPr/>
        </p:nvSpPr>
        <p:spPr>
          <a:xfrm>
            <a:off x="8616058" y="5261976"/>
            <a:ext cx="1526380" cy="338554"/>
          </a:xfrm>
          <a:prstGeom prst="rect">
            <a:avLst/>
          </a:prstGeom>
          <a:noFill/>
        </p:spPr>
        <p:txBody>
          <a:bodyPr wrap="none" rtlCol="0">
            <a:spAutoFit/>
          </a:bodyPr>
          <a:lstStyle/>
          <a:p>
            <a:pPr algn="l"/>
            <a:r>
              <a:rPr lang="en-US" sz="1600" b="1" dirty="0">
                <a:solidFill>
                  <a:srgbClr val="233E50"/>
                </a:solidFill>
                <a:latin typeface="ITC Franklin Gothic Std Book" panose="020B0504030503020204" pitchFamily="34" charset="0"/>
              </a:rPr>
              <a:t>April 21, 2016</a:t>
            </a:r>
          </a:p>
        </p:txBody>
      </p:sp>
      <p:sp>
        <p:nvSpPr>
          <p:cNvPr id="3" name="TextBox 2">
            <a:extLst>
              <a:ext uri="{FF2B5EF4-FFF2-40B4-BE49-F238E27FC236}">
                <a16:creationId xmlns:a16="http://schemas.microsoft.com/office/drawing/2014/main" id="{FDF9EFDD-E8F5-284F-B03B-180A30F71632}"/>
              </a:ext>
            </a:extLst>
          </p:cNvPr>
          <p:cNvSpPr txBox="1"/>
          <p:nvPr/>
        </p:nvSpPr>
        <p:spPr>
          <a:xfrm>
            <a:off x="5902248" y="6401672"/>
            <a:ext cx="6352188" cy="338554"/>
          </a:xfrm>
          <a:prstGeom prst="rect">
            <a:avLst/>
          </a:prstGeom>
          <a:noFill/>
        </p:spPr>
        <p:txBody>
          <a:bodyPr wrap="none" rtlCol="0">
            <a:spAutoFit/>
          </a:bodyPr>
          <a:lstStyle/>
          <a:p>
            <a:r>
              <a:rPr lang="en-US" sz="1600" dirty="0"/>
              <a:t>Source: </a:t>
            </a:r>
            <a:r>
              <a:rPr lang="en-US" sz="1600" dirty="0">
                <a:hlinkClick r:id="rId8"/>
              </a:rPr>
              <a:t>https://www.bloomberg.com/graphics/2016-amazon-same-day/</a:t>
            </a:r>
            <a:r>
              <a:rPr lang="en-US" sz="1600" dirty="0"/>
              <a:t>   </a:t>
            </a:r>
          </a:p>
        </p:txBody>
      </p:sp>
    </p:spTree>
    <p:extLst>
      <p:ext uri="{BB962C8B-B14F-4D97-AF65-F5344CB8AC3E}">
        <p14:creationId xmlns:p14="http://schemas.microsoft.com/office/powerpoint/2010/main" val="2785649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C45B-7959-8847-BC88-30465CA83815}"/>
              </a:ext>
            </a:extLst>
          </p:cNvPr>
          <p:cNvSpPr>
            <a:spLocks noGrp="1"/>
          </p:cNvSpPr>
          <p:nvPr>
            <p:ph type="title"/>
          </p:nvPr>
        </p:nvSpPr>
        <p:spPr>
          <a:xfrm>
            <a:off x="-134911" y="0"/>
            <a:ext cx="12326911" cy="1143000"/>
          </a:xfrm>
        </p:spPr>
        <p:txBody>
          <a:bodyPr/>
          <a:lstStyle/>
          <a:p>
            <a:pPr>
              <a:lnSpc>
                <a:spcPct val="90000"/>
              </a:lnSpc>
            </a:pPr>
            <a:r>
              <a:rPr lang="en-US" dirty="0"/>
              <a:t>Refinement of Community principles </a:t>
            </a:r>
            <a:br>
              <a:rPr lang="en-US" dirty="0"/>
            </a:br>
            <a:r>
              <a:rPr lang="en-US" dirty="0"/>
              <a:t>for ethical data sharing </a:t>
            </a:r>
          </a:p>
        </p:txBody>
      </p:sp>
      <p:sp>
        <p:nvSpPr>
          <p:cNvPr id="3" name="Content Placeholder 2">
            <a:extLst>
              <a:ext uri="{FF2B5EF4-FFF2-40B4-BE49-F238E27FC236}">
                <a16:creationId xmlns:a16="http://schemas.microsoft.com/office/drawing/2014/main" id="{C4FED27F-6EFC-AE4C-A515-4C7DB8E7AA7E}"/>
              </a:ext>
            </a:extLst>
          </p:cNvPr>
          <p:cNvSpPr>
            <a:spLocks noGrp="1"/>
          </p:cNvSpPr>
          <p:nvPr>
            <p:ph idx="1"/>
          </p:nvPr>
        </p:nvSpPr>
        <p:spPr>
          <a:xfrm>
            <a:off x="368761" y="1436033"/>
            <a:ext cx="6316854" cy="5394911"/>
          </a:xfrm>
        </p:spPr>
        <p:txBody>
          <a:bodyPr/>
          <a:lstStyle/>
          <a:p>
            <a:r>
              <a:rPr lang="en-US" sz="2400" b="1" dirty="0">
                <a:solidFill>
                  <a:srgbClr val="01316C"/>
                </a:solidFill>
              </a:rPr>
              <a:t>Fairness</a:t>
            </a:r>
            <a:r>
              <a:rPr lang="en-US" sz="2400" dirty="0">
                <a:solidFill>
                  <a:srgbClr val="01316C"/>
                </a:solidFill>
              </a:rPr>
              <a:t> - Understand, mitigate and communicate the presence of bias in both data practice and consumption</a:t>
            </a:r>
          </a:p>
          <a:p>
            <a:r>
              <a:rPr lang="en-US" sz="2400" b="1" dirty="0">
                <a:solidFill>
                  <a:srgbClr val="01316C"/>
                </a:solidFill>
              </a:rPr>
              <a:t>Benefit - </a:t>
            </a:r>
            <a:r>
              <a:rPr lang="en-US" sz="2400" dirty="0">
                <a:solidFill>
                  <a:srgbClr val="01316C"/>
                </a:solidFill>
              </a:rPr>
              <a:t>Set people before data and be responsible for maximizing social benefit and minimizing harm</a:t>
            </a:r>
          </a:p>
          <a:p>
            <a:r>
              <a:rPr lang="en-US" sz="2400" b="1" dirty="0">
                <a:solidFill>
                  <a:srgbClr val="01316C"/>
                </a:solidFill>
              </a:rPr>
              <a:t>Openness - </a:t>
            </a:r>
            <a:r>
              <a:rPr lang="en-US" sz="2400" dirty="0">
                <a:solidFill>
                  <a:srgbClr val="01316C"/>
                </a:solidFill>
              </a:rPr>
              <a:t>Practice humility and openness, i.e., transparent practices</a:t>
            </a:r>
          </a:p>
          <a:p>
            <a:r>
              <a:rPr lang="en-US" sz="2400" b="1" dirty="0">
                <a:solidFill>
                  <a:srgbClr val="01316C"/>
                </a:solidFill>
              </a:rPr>
              <a:t>Reliability - </a:t>
            </a:r>
            <a:r>
              <a:rPr lang="en-US" sz="2400" dirty="0">
                <a:solidFill>
                  <a:srgbClr val="01316C"/>
                </a:solidFill>
              </a:rPr>
              <a:t>Ensure that every effort is made to glean a complete understanding of what is contained within data, where it came from, and how it was created</a:t>
            </a:r>
          </a:p>
        </p:txBody>
      </p:sp>
      <p:pic>
        <p:nvPicPr>
          <p:cNvPr id="5" name="Picture 4">
            <a:extLst>
              <a:ext uri="{FF2B5EF4-FFF2-40B4-BE49-F238E27FC236}">
                <a16:creationId xmlns:a16="http://schemas.microsoft.com/office/drawing/2014/main" id="{78FA7BE7-723F-314B-A327-916E9AE1B2A5}"/>
              </a:ext>
            </a:extLst>
          </p:cNvPr>
          <p:cNvPicPr>
            <a:picLocks noChangeAspect="1"/>
          </p:cNvPicPr>
          <p:nvPr/>
        </p:nvPicPr>
        <p:blipFill>
          <a:blip r:embed="rId3"/>
          <a:stretch>
            <a:fillRect/>
          </a:stretch>
        </p:blipFill>
        <p:spPr>
          <a:xfrm>
            <a:off x="7015396" y="1436033"/>
            <a:ext cx="4706912" cy="4846320"/>
          </a:xfrm>
          <a:prstGeom prst="rect">
            <a:avLst/>
          </a:prstGeom>
          <a:ln w="38100">
            <a:solidFill>
              <a:srgbClr val="4CAB9C"/>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14964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B4FF-F0F5-D340-B0DB-5E7077BBC022}"/>
              </a:ext>
            </a:extLst>
          </p:cNvPr>
          <p:cNvSpPr>
            <a:spLocks noGrp="1"/>
          </p:cNvSpPr>
          <p:nvPr>
            <p:ph type="title"/>
          </p:nvPr>
        </p:nvSpPr>
        <p:spPr/>
        <p:txBody>
          <a:bodyPr/>
          <a:lstStyle/>
          <a:p>
            <a:r>
              <a:rPr lang="en-US" dirty="0"/>
              <a:t>What about informed consent?</a:t>
            </a:r>
          </a:p>
        </p:txBody>
      </p:sp>
      <p:sp>
        <p:nvSpPr>
          <p:cNvPr id="3" name="Content Placeholder 2">
            <a:extLst>
              <a:ext uri="{FF2B5EF4-FFF2-40B4-BE49-F238E27FC236}">
                <a16:creationId xmlns:a16="http://schemas.microsoft.com/office/drawing/2014/main" id="{D6E16E2F-6833-0C4B-9581-D68DDA7C820B}"/>
              </a:ext>
            </a:extLst>
          </p:cNvPr>
          <p:cNvSpPr>
            <a:spLocks noGrp="1"/>
          </p:cNvSpPr>
          <p:nvPr>
            <p:ph idx="1"/>
          </p:nvPr>
        </p:nvSpPr>
        <p:spPr>
          <a:xfrm>
            <a:off x="5231566" y="1260479"/>
            <a:ext cx="6788964" cy="4745614"/>
          </a:xfrm>
        </p:spPr>
        <p:txBody>
          <a:bodyPr/>
          <a:lstStyle/>
          <a:p>
            <a:pPr marL="400050" lvl="1" indent="0">
              <a:buNone/>
            </a:pPr>
            <a:r>
              <a:rPr lang="en-US" sz="2400" dirty="0">
                <a:solidFill>
                  <a:srgbClr val="0D3168"/>
                </a:solidFill>
              </a:rPr>
              <a:t>“</a:t>
            </a:r>
            <a:r>
              <a:rPr lang="en-US" sz="2400" b="1" dirty="0">
                <a:solidFill>
                  <a:srgbClr val="0D3168"/>
                </a:solidFill>
              </a:rPr>
              <a:t>Access to data </a:t>
            </a:r>
            <a:r>
              <a:rPr lang="en-US" sz="2400" dirty="0">
                <a:solidFill>
                  <a:srgbClr val="0D3168"/>
                </a:solidFill>
              </a:rPr>
              <a:t>held by the government should occur only in </a:t>
            </a:r>
            <a:r>
              <a:rPr lang="en-US" sz="2400" b="1" dirty="0">
                <a:solidFill>
                  <a:srgbClr val="0D3168"/>
                </a:solidFill>
              </a:rPr>
              <a:t>service to the public interest</a:t>
            </a:r>
            <a:r>
              <a:rPr lang="en-US" sz="2400" dirty="0">
                <a:solidFill>
                  <a:srgbClr val="0D3168"/>
                </a:solidFill>
              </a:rPr>
              <a:t>. Decisions about allowing data access must be calibrated according to a </a:t>
            </a:r>
            <a:r>
              <a:rPr lang="en-US" sz="2400" b="1" dirty="0">
                <a:solidFill>
                  <a:srgbClr val="0D3168"/>
                </a:solidFill>
              </a:rPr>
              <a:t>project’s potential public benefits, the sensitivity of a particular dataset, and any risk that allowing access could pose to confidentiality</a:t>
            </a:r>
            <a:r>
              <a:rPr lang="en-US" sz="2400" dirty="0">
                <a:solidFill>
                  <a:srgbClr val="0D3168"/>
                </a:solidFill>
              </a:rPr>
              <a:t>. Access can and should be restricted to eligible individuals who demonstrate an understanding of their obligations for data stewardship.”</a:t>
            </a:r>
            <a:endParaRPr lang="en-US" sz="2400" b="1" i="1" dirty="0">
              <a:solidFill>
                <a:srgbClr val="0D3168"/>
              </a:solidFill>
            </a:endParaRPr>
          </a:p>
          <a:p>
            <a:endParaRPr lang="en-US" dirty="0"/>
          </a:p>
          <a:p>
            <a:endParaRPr lang="en-US" sz="2000" dirty="0"/>
          </a:p>
        </p:txBody>
      </p:sp>
      <p:sp>
        <p:nvSpPr>
          <p:cNvPr id="7" name="TextBox 6">
            <a:extLst>
              <a:ext uri="{FF2B5EF4-FFF2-40B4-BE49-F238E27FC236}">
                <a16:creationId xmlns:a16="http://schemas.microsoft.com/office/drawing/2014/main" id="{00723506-4D24-E64E-BEE6-946F4271E3CC}"/>
              </a:ext>
            </a:extLst>
          </p:cNvPr>
          <p:cNvSpPr txBox="1"/>
          <p:nvPr/>
        </p:nvSpPr>
        <p:spPr>
          <a:xfrm flipH="1">
            <a:off x="5754642" y="5359762"/>
            <a:ext cx="3966259" cy="646331"/>
          </a:xfrm>
          <a:prstGeom prst="rect">
            <a:avLst/>
          </a:prstGeom>
          <a:noFill/>
        </p:spPr>
        <p:txBody>
          <a:bodyPr wrap="square" rtlCol="0">
            <a:spAutoFit/>
          </a:bodyPr>
          <a:lstStyle/>
          <a:p>
            <a:r>
              <a:rPr lang="en-US" b="1" i="1" dirty="0">
                <a:solidFill>
                  <a:srgbClr val="E46C0A"/>
                </a:solidFill>
                <a:latin typeface="ITC Franklin Gothic Std Book" panose="020B0504030503020204" pitchFamily="34" charset="0"/>
              </a:rPr>
              <a:t>Murray/Ryan Commission on evidence-based policy making, 2017</a:t>
            </a:r>
          </a:p>
        </p:txBody>
      </p:sp>
      <p:pic>
        <p:nvPicPr>
          <p:cNvPr id="5" name="Picture 4">
            <a:extLst>
              <a:ext uri="{FF2B5EF4-FFF2-40B4-BE49-F238E27FC236}">
                <a16:creationId xmlns:a16="http://schemas.microsoft.com/office/drawing/2014/main" id="{06FE4839-7C25-8F4F-87AC-DEE9074E253E}"/>
              </a:ext>
            </a:extLst>
          </p:cNvPr>
          <p:cNvPicPr>
            <a:picLocks noChangeAspect="1"/>
          </p:cNvPicPr>
          <p:nvPr/>
        </p:nvPicPr>
        <p:blipFill>
          <a:blip r:embed="rId3"/>
          <a:stretch>
            <a:fillRect/>
          </a:stretch>
        </p:blipFill>
        <p:spPr>
          <a:xfrm>
            <a:off x="942800" y="1183396"/>
            <a:ext cx="4023360" cy="50962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79944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D8831-12E7-FF45-9F11-132A90398A67}"/>
              </a:ext>
            </a:extLst>
          </p:cNvPr>
          <p:cNvSpPr>
            <a:spLocks noGrp="1"/>
          </p:cNvSpPr>
          <p:nvPr>
            <p:ph type="title"/>
          </p:nvPr>
        </p:nvSpPr>
        <p:spPr/>
        <p:txBody>
          <a:bodyPr/>
          <a:lstStyle/>
          <a:p>
            <a:r>
              <a:rPr lang="en-US" dirty="0"/>
              <a:t>IRB: Waivers of the elements of consent </a:t>
            </a:r>
            <a:br>
              <a:rPr lang="en-US" dirty="0"/>
            </a:br>
            <a:endParaRPr lang="en-US" dirty="0"/>
          </a:p>
        </p:txBody>
      </p:sp>
      <p:sp>
        <p:nvSpPr>
          <p:cNvPr id="3" name="Content Placeholder 2">
            <a:extLst>
              <a:ext uri="{FF2B5EF4-FFF2-40B4-BE49-F238E27FC236}">
                <a16:creationId xmlns:a16="http://schemas.microsoft.com/office/drawing/2014/main" id="{CA6AD391-CFE7-F144-935F-C724AB481C23}"/>
              </a:ext>
            </a:extLst>
          </p:cNvPr>
          <p:cNvSpPr>
            <a:spLocks noGrp="1"/>
          </p:cNvSpPr>
          <p:nvPr>
            <p:ph idx="1"/>
          </p:nvPr>
        </p:nvSpPr>
        <p:spPr>
          <a:xfrm>
            <a:off x="517534" y="953610"/>
            <a:ext cx="11437495" cy="4422449"/>
          </a:xfrm>
        </p:spPr>
        <p:txBody>
          <a:bodyPr/>
          <a:lstStyle/>
          <a:p>
            <a:pPr marL="0" indent="0">
              <a:spcBef>
                <a:spcPts val="0"/>
              </a:spcBef>
              <a:spcAft>
                <a:spcPts val="1000"/>
              </a:spcAft>
              <a:buNone/>
            </a:pPr>
            <a:r>
              <a:rPr lang="en-US" sz="2600" dirty="0">
                <a:solidFill>
                  <a:srgbClr val="01316C"/>
                </a:solidFill>
              </a:rPr>
              <a:t>Federal regulations allow IRBs to authorize researchers to modify the </a:t>
            </a:r>
            <a:br>
              <a:rPr lang="en-US" sz="2600" dirty="0">
                <a:solidFill>
                  <a:srgbClr val="01316C"/>
                </a:solidFill>
              </a:rPr>
            </a:br>
            <a:r>
              <a:rPr lang="en-US" sz="2600" dirty="0">
                <a:solidFill>
                  <a:srgbClr val="01316C"/>
                </a:solidFill>
              </a:rPr>
              <a:t>consent process by omitting one or more elements of information or to provide no information at all. The waiver or alteration of any or all of the elements of consent can be authorized only if these criteria are met.</a:t>
            </a:r>
          </a:p>
          <a:p>
            <a:pPr marL="338138" lvl="1" indent="-338138">
              <a:lnSpc>
                <a:spcPct val="90000"/>
              </a:lnSpc>
              <a:spcBef>
                <a:spcPts val="0"/>
              </a:spcBef>
              <a:spcAft>
                <a:spcPts val="1000"/>
              </a:spcAft>
              <a:buFont typeface="Arial" panose="020B0604020202020204" pitchFamily="34" charset="0"/>
              <a:buChar char="•"/>
            </a:pPr>
            <a:r>
              <a:rPr lang="en-US" sz="2000" dirty="0">
                <a:solidFill>
                  <a:srgbClr val="01316C"/>
                </a:solidFill>
              </a:rPr>
              <a:t>The research involves </a:t>
            </a:r>
            <a:r>
              <a:rPr lang="en-US" sz="2000" b="1" dirty="0">
                <a:solidFill>
                  <a:srgbClr val="01316C"/>
                </a:solidFill>
              </a:rPr>
              <a:t>no more than minimal risk to the subjects</a:t>
            </a:r>
            <a:r>
              <a:rPr lang="en-US" sz="2000" dirty="0">
                <a:solidFill>
                  <a:srgbClr val="01316C"/>
                </a:solidFill>
              </a:rPr>
              <a:t> </a:t>
            </a:r>
          </a:p>
          <a:p>
            <a:pPr marL="338138" lvl="1" indent="-338138">
              <a:lnSpc>
                <a:spcPct val="90000"/>
              </a:lnSpc>
              <a:spcBef>
                <a:spcPts val="0"/>
              </a:spcBef>
              <a:spcAft>
                <a:spcPts val="1000"/>
              </a:spcAft>
              <a:buFont typeface="Arial" panose="020B0604020202020204" pitchFamily="34" charset="0"/>
              <a:buChar char="•"/>
            </a:pPr>
            <a:r>
              <a:rPr lang="en-US" sz="2000" b="1" dirty="0">
                <a:solidFill>
                  <a:srgbClr val="01316C"/>
                </a:solidFill>
              </a:rPr>
              <a:t>The research could not practicably be carried out without the requested waiver </a:t>
            </a:r>
            <a:r>
              <a:rPr lang="en-US" sz="2000" dirty="0">
                <a:solidFill>
                  <a:srgbClr val="01316C"/>
                </a:solidFill>
              </a:rPr>
              <a:t>or alteration</a:t>
            </a:r>
          </a:p>
          <a:p>
            <a:pPr marL="338138" lvl="1" indent="-338138">
              <a:lnSpc>
                <a:spcPct val="90000"/>
              </a:lnSpc>
              <a:spcBef>
                <a:spcPts val="0"/>
              </a:spcBef>
              <a:spcAft>
                <a:spcPts val="1000"/>
              </a:spcAft>
              <a:buFont typeface="Arial" panose="020B0604020202020204" pitchFamily="34" charset="0"/>
              <a:buChar char="•"/>
            </a:pPr>
            <a:r>
              <a:rPr lang="en-US" sz="2000" dirty="0">
                <a:solidFill>
                  <a:srgbClr val="01316C"/>
                </a:solidFill>
              </a:rPr>
              <a:t>If the research involves using identifiable private information or identifiable biospecimens, </a:t>
            </a:r>
            <a:br>
              <a:rPr lang="en-US" sz="2000" dirty="0">
                <a:solidFill>
                  <a:srgbClr val="01316C"/>
                </a:solidFill>
              </a:rPr>
            </a:br>
            <a:r>
              <a:rPr lang="en-US" sz="2000" dirty="0">
                <a:solidFill>
                  <a:srgbClr val="01316C"/>
                </a:solidFill>
              </a:rPr>
              <a:t>the </a:t>
            </a:r>
            <a:r>
              <a:rPr lang="en-US" sz="2000" b="1" dirty="0">
                <a:solidFill>
                  <a:srgbClr val="01316C"/>
                </a:solidFill>
              </a:rPr>
              <a:t>research could not practicably be carried out without using such information or biospecimens in an identifiable format </a:t>
            </a:r>
            <a:r>
              <a:rPr lang="en-US" sz="2000" dirty="0">
                <a:solidFill>
                  <a:srgbClr val="E46C0A"/>
                </a:solidFill>
              </a:rPr>
              <a:t>(new under the 2018 Common Rule)</a:t>
            </a:r>
          </a:p>
          <a:p>
            <a:pPr marL="338138" lvl="1" indent="-338138">
              <a:lnSpc>
                <a:spcPct val="90000"/>
              </a:lnSpc>
              <a:spcBef>
                <a:spcPts val="0"/>
              </a:spcBef>
              <a:spcAft>
                <a:spcPts val="1000"/>
              </a:spcAft>
              <a:buFont typeface="Arial" panose="020B0604020202020204" pitchFamily="34" charset="0"/>
              <a:buChar char="•"/>
            </a:pPr>
            <a:r>
              <a:rPr lang="en-US" sz="2000" dirty="0">
                <a:solidFill>
                  <a:srgbClr val="01316C"/>
                </a:solidFill>
              </a:rPr>
              <a:t>The </a:t>
            </a:r>
            <a:r>
              <a:rPr lang="en-US" sz="2000" b="1" dirty="0">
                <a:solidFill>
                  <a:srgbClr val="01316C"/>
                </a:solidFill>
              </a:rPr>
              <a:t>waiver or alteration will not adversely affect the rights and welfare of the subjects </a:t>
            </a:r>
          </a:p>
          <a:p>
            <a:pPr marL="338138" lvl="1" indent="-338138">
              <a:lnSpc>
                <a:spcPct val="90000"/>
              </a:lnSpc>
              <a:spcBef>
                <a:spcPts val="0"/>
              </a:spcBef>
              <a:spcAft>
                <a:spcPts val="1000"/>
              </a:spcAft>
              <a:buFont typeface="Arial" panose="020B0604020202020204" pitchFamily="34" charset="0"/>
              <a:buChar char="•"/>
            </a:pPr>
            <a:r>
              <a:rPr lang="en-US" sz="2000" dirty="0">
                <a:solidFill>
                  <a:srgbClr val="01316C"/>
                </a:solidFill>
              </a:rPr>
              <a:t>Whenever appropriate, the subjects or legally authorized representatives will be provided </a:t>
            </a:r>
            <a:br>
              <a:rPr lang="en-US" sz="2000" dirty="0">
                <a:solidFill>
                  <a:srgbClr val="01316C"/>
                </a:solidFill>
              </a:rPr>
            </a:br>
            <a:r>
              <a:rPr lang="en-US" sz="2000" dirty="0">
                <a:solidFill>
                  <a:srgbClr val="01316C"/>
                </a:solidFill>
              </a:rPr>
              <a:t>with additional pertinent information after participation </a:t>
            </a:r>
          </a:p>
          <a:p>
            <a:pPr marL="338138" lvl="1" indent="-338138">
              <a:lnSpc>
                <a:spcPct val="90000"/>
              </a:lnSpc>
              <a:spcBef>
                <a:spcPts val="0"/>
              </a:spcBef>
              <a:spcAft>
                <a:spcPts val="1000"/>
              </a:spcAft>
              <a:buFont typeface="Arial" panose="020B0604020202020204" pitchFamily="34" charset="0"/>
              <a:buChar char="•"/>
            </a:pPr>
            <a:r>
              <a:rPr lang="en-US" sz="2000" dirty="0">
                <a:solidFill>
                  <a:srgbClr val="01316C"/>
                </a:solidFill>
              </a:rPr>
              <a:t>Where the participants are members of a cultural group in which signing forms is not a normal/acceptable practice </a:t>
            </a:r>
            <a:r>
              <a:rPr lang="en-US" sz="2000" dirty="0">
                <a:solidFill>
                  <a:srgbClr val="E46C0A"/>
                </a:solidFill>
              </a:rPr>
              <a:t>(new under the 2018 Common Rule)</a:t>
            </a:r>
          </a:p>
          <a:p>
            <a:pPr marL="338138" lvl="1" indent="-338138">
              <a:lnSpc>
                <a:spcPct val="90000"/>
              </a:lnSpc>
              <a:spcBef>
                <a:spcPts val="0"/>
              </a:spcBef>
              <a:spcAft>
                <a:spcPts val="1000"/>
              </a:spcAft>
              <a:buFont typeface="Arial" panose="020B0604020202020204" pitchFamily="34" charset="0"/>
              <a:buChar char="•"/>
            </a:pPr>
            <a:endParaRPr lang="en-US" sz="2000" dirty="0">
              <a:solidFill>
                <a:srgbClr val="01316C"/>
              </a:solidFill>
            </a:endParaRPr>
          </a:p>
        </p:txBody>
      </p:sp>
      <p:sp>
        <p:nvSpPr>
          <p:cNvPr id="4" name="TextBox 3">
            <a:extLst>
              <a:ext uri="{FF2B5EF4-FFF2-40B4-BE49-F238E27FC236}">
                <a16:creationId xmlns:a16="http://schemas.microsoft.com/office/drawing/2014/main" id="{3E6C2C88-0C79-C34A-AFF0-263D7E73146A}"/>
              </a:ext>
            </a:extLst>
          </p:cNvPr>
          <p:cNvSpPr txBox="1"/>
          <p:nvPr/>
        </p:nvSpPr>
        <p:spPr>
          <a:xfrm>
            <a:off x="7238166" y="6219760"/>
            <a:ext cx="4834229" cy="584775"/>
          </a:xfrm>
          <a:prstGeom prst="rect">
            <a:avLst/>
          </a:prstGeom>
          <a:noFill/>
        </p:spPr>
        <p:txBody>
          <a:bodyPr wrap="square" rtlCol="0">
            <a:spAutoFit/>
          </a:bodyPr>
          <a:lstStyle/>
          <a:p>
            <a:pPr algn="r"/>
            <a:r>
              <a:rPr lang="en-US" sz="1600" b="1" dirty="0">
                <a:solidFill>
                  <a:schemeClr val="bg1"/>
                </a:solidFill>
              </a:rPr>
              <a:t>IRB for Social/Behavior/Education Research: RESEARCH THAT DOES NOT INVOLVE PRISONERS</a:t>
            </a:r>
            <a:endParaRPr lang="en-US" sz="1600" b="1" dirty="0">
              <a:solidFill>
                <a:schemeClr val="bg1"/>
              </a:solidFill>
              <a:latin typeface="ITC Franklin Gothic Std Book" panose="020B0504030503020204" pitchFamily="34" charset="0"/>
            </a:endParaRPr>
          </a:p>
        </p:txBody>
      </p:sp>
      <p:pic>
        <p:nvPicPr>
          <p:cNvPr id="5" name="Picture 4">
            <a:extLst>
              <a:ext uri="{FF2B5EF4-FFF2-40B4-BE49-F238E27FC236}">
                <a16:creationId xmlns:a16="http://schemas.microsoft.com/office/drawing/2014/main" id="{24D2CC4D-E6DC-2845-9D0E-E7A9711F46B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780966" y="6260624"/>
            <a:ext cx="1097280" cy="503047"/>
          </a:xfrm>
          <a:prstGeom prst="rect">
            <a:avLst/>
          </a:prstGeom>
          <a:solidFill>
            <a:schemeClr val="bg1"/>
          </a:solidFill>
        </p:spPr>
      </p:pic>
    </p:spTree>
    <p:extLst>
      <p:ext uri="{BB962C8B-B14F-4D97-AF65-F5344CB8AC3E}">
        <p14:creationId xmlns:p14="http://schemas.microsoft.com/office/powerpoint/2010/main" val="1981383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DE39-6E70-9743-B2CC-6D141E83EA3A}"/>
              </a:ext>
            </a:extLst>
          </p:cNvPr>
          <p:cNvSpPr>
            <a:spLocks noGrp="1"/>
          </p:cNvSpPr>
          <p:nvPr>
            <p:ph type="title"/>
          </p:nvPr>
        </p:nvSpPr>
        <p:spPr>
          <a:xfrm>
            <a:off x="98475" y="125780"/>
            <a:ext cx="12093525" cy="1143000"/>
          </a:xfrm>
        </p:spPr>
        <p:txBody>
          <a:bodyPr/>
          <a:lstStyle/>
          <a:p>
            <a:r>
              <a:rPr lang="en-US" dirty="0"/>
              <a:t>Criteria for data science project checklist</a:t>
            </a:r>
            <a:br>
              <a:rPr lang="en-US" dirty="0"/>
            </a:br>
            <a:endParaRPr lang="en-US" dirty="0"/>
          </a:p>
        </p:txBody>
      </p:sp>
      <p:sp>
        <p:nvSpPr>
          <p:cNvPr id="3" name="Content Placeholder 2">
            <a:extLst>
              <a:ext uri="{FF2B5EF4-FFF2-40B4-BE49-F238E27FC236}">
                <a16:creationId xmlns:a16="http://schemas.microsoft.com/office/drawing/2014/main" id="{46546E2B-8AA6-DE48-9857-A95CCDD0B221}"/>
              </a:ext>
            </a:extLst>
          </p:cNvPr>
          <p:cNvSpPr>
            <a:spLocks noGrp="1"/>
          </p:cNvSpPr>
          <p:nvPr>
            <p:ph idx="1"/>
          </p:nvPr>
        </p:nvSpPr>
        <p:spPr>
          <a:xfrm>
            <a:off x="661181" y="878839"/>
            <a:ext cx="7202659" cy="5407366"/>
          </a:xfrm>
        </p:spPr>
        <p:txBody>
          <a:bodyPr/>
          <a:lstStyle/>
          <a:p>
            <a:pPr lvl="0">
              <a:spcBef>
                <a:spcPts val="1000"/>
              </a:spcBef>
            </a:pPr>
            <a:r>
              <a:rPr lang="en-US" sz="2200" dirty="0">
                <a:solidFill>
                  <a:srgbClr val="0D3168"/>
                </a:solidFill>
              </a:rPr>
              <a:t>Adapt criteria to ensure </a:t>
            </a:r>
            <a:r>
              <a:rPr lang="en-US" sz="2200" b="1" dirty="0">
                <a:solidFill>
                  <a:srgbClr val="0D3168"/>
                </a:solidFill>
              </a:rPr>
              <a:t>the spirit and implementation of ethical principles</a:t>
            </a:r>
            <a:r>
              <a:rPr lang="en-US" sz="2200" dirty="0">
                <a:solidFill>
                  <a:srgbClr val="0D3168"/>
                </a:solidFill>
              </a:rPr>
              <a:t> into the research</a:t>
            </a:r>
          </a:p>
          <a:p>
            <a:pPr lvl="0">
              <a:spcBef>
                <a:spcPts val="1000"/>
              </a:spcBef>
            </a:pPr>
            <a:r>
              <a:rPr lang="en-US" sz="2200" dirty="0">
                <a:solidFill>
                  <a:srgbClr val="0D3168"/>
                </a:solidFill>
              </a:rPr>
              <a:t>Make </a:t>
            </a:r>
            <a:r>
              <a:rPr lang="en-US" sz="2200" b="1" dirty="0">
                <a:solidFill>
                  <a:srgbClr val="0D3168"/>
                </a:solidFill>
              </a:rPr>
              <a:t>ethical considerations </a:t>
            </a:r>
            <a:r>
              <a:rPr lang="en-US" sz="2200" dirty="0">
                <a:solidFill>
                  <a:srgbClr val="0D3168"/>
                </a:solidFill>
              </a:rPr>
              <a:t>and </a:t>
            </a:r>
            <a:r>
              <a:rPr lang="en-US" sz="2200" b="1" dirty="0">
                <a:solidFill>
                  <a:srgbClr val="0D3168"/>
                </a:solidFill>
              </a:rPr>
              <a:t>discussion of implicit biases an active and continuous part of the project</a:t>
            </a:r>
            <a:endParaRPr lang="en-US" sz="2200" dirty="0">
              <a:solidFill>
                <a:srgbClr val="0D3168"/>
              </a:solidFill>
            </a:endParaRPr>
          </a:p>
          <a:p>
            <a:pPr>
              <a:spcBef>
                <a:spcPts val="1000"/>
              </a:spcBef>
            </a:pPr>
            <a:r>
              <a:rPr lang="en-US" sz="2200" b="1" dirty="0">
                <a:solidFill>
                  <a:srgbClr val="0D3168"/>
                </a:solidFill>
              </a:rPr>
              <a:t>Seek expert help </a:t>
            </a:r>
            <a:r>
              <a:rPr lang="en-US" sz="2200" dirty="0">
                <a:solidFill>
                  <a:srgbClr val="0D3168"/>
                </a:solidFill>
              </a:rPr>
              <a:t>when ethical questions at any stage cannot be answered by the research team</a:t>
            </a:r>
          </a:p>
          <a:p>
            <a:pPr>
              <a:spcBef>
                <a:spcPts val="1000"/>
              </a:spcBef>
            </a:pPr>
            <a:r>
              <a:rPr lang="en-US" sz="2200" dirty="0">
                <a:solidFill>
                  <a:srgbClr val="0D3168"/>
                </a:solidFill>
              </a:rPr>
              <a:t>Incorporate </a:t>
            </a:r>
            <a:r>
              <a:rPr lang="en-US" sz="2200" b="1" dirty="0">
                <a:solidFill>
                  <a:srgbClr val="0D3168"/>
                </a:solidFill>
              </a:rPr>
              <a:t>ethical guidelines from relevant professional societies</a:t>
            </a:r>
            <a:r>
              <a:rPr lang="en-US" sz="2200" dirty="0">
                <a:solidFill>
                  <a:srgbClr val="0D3168"/>
                </a:solidFill>
              </a:rPr>
              <a:t>, e.g., American Statistical Association, American Physical Society, Association of Computing Machinery</a:t>
            </a:r>
          </a:p>
          <a:p>
            <a:pPr lvl="0">
              <a:spcBef>
                <a:spcPts val="1000"/>
              </a:spcBef>
            </a:pPr>
            <a:r>
              <a:rPr lang="en-US" sz="2200" b="1" dirty="0">
                <a:solidFill>
                  <a:srgbClr val="0D3168"/>
                </a:solidFill>
              </a:rPr>
              <a:t>Ensure documentation, transparency, </a:t>
            </a:r>
            <a:r>
              <a:rPr lang="en-US" sz="2200" b="1" dirty="0">
                <a:solidFill>
                  <a:srgbClr val="E46C0A"/>
                </a:solidFill>
              </a:rPr>
              <a:t>ongoing discussion</a:t>
            </a:r>
            <a:r>
              <a:rPr lang="en-US" sz="2200" b="1" dirty="0">
                <a:solidFill>
                  <a:srgbClr val="0D3168"/>
                </a:solidFill>
              </a:rPr>
              <a:t>, questioning, &amp; constructive criticism </a:t>
            </a:r>
            <a:r>
              <a:rPr lang="en-US" sz="2200" b="1" dirty="0">
                <a:solidFill>
                  <a:srgbClr val="E46C0A"/>
                </a:solidFill>
              </a:rPr>
              <a:t>throughout the project</a:t>
            </a:r>
            <a:endParaRPr lang="en-US" sz="2200" b="1" dirty="0">
              <a:solidFill>
                <a:srgbClr val="0D3168"/>
              </a:solidFill>
            </a:endParaRPr>
          </a:p>
        </p:txBody>
      </p:sp>
      <p:pic>
        <p:nvPicPr>
          <p:cNvPr id="5" name="Picture 4">
            <a:extLst>
              <a:ext uri="{FF2B5EF4-FFF2-40B4-BE49-F238E27FC236}">
                <a16:creationId xmlns:a16="http://schemas.microsoft.com/office/drawing/2014/main" id="{E2A50797-6EA4-7F48-9C2E-FA28351A4DA4}"/>
              </a:ext>
            </a:extLst>
          </p:cNvPr>
          <p:cNvPicPr>
            <a:picLocks noChangeAspect="1"/>
          </p:cNvPicPr>
          <p:nvPr/>
        </p:nvPicPr>
        <p:blipFill rotWithShape="1">
          <a:blip r:embed="rId3"/>
          <a:srcRect t="1728"/>
          <a:stretch/>
        </p:blipFill>
        <p:spPr>
          <a:xfrm>
            <a:off x="8169520" y="875518"/>
            <a:ext cx="3914629" cy="5907141"/>
          </a:xfrm>
          <a:prstGeom prst="rect">
            <a:avLst/>
          </a:prstGeom>
        </p:spPr>
      </p:pic>
    </p:spTree>
    <p:extLst>
      <p:ext uri="{BB962C8B-B14F-4D97-AF65-F5344CB8AC3E}">
        <p14:creationId xmlns:p14="http://schemas.microsoft.com/office/powerpoint/2010/main" val="1465041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3B5690-A22C-D943-99F3-8A3C9752D22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7008"/>
          <a:stretch/>
        </p:blipFill>
        <p:spPr>
          <a:xfrm>
            <a:off x="7885287" y="227512"/>
            <a:ext cx="3657600" cy="1913217"/>
          </a:xfrm>
          <a:prstGeom prst="rect">
            <a:avLst/>
          </a:prstGeom>
          <a:solidFill>
            <a:schemeClr val="bg1"/>
          </a:solidFill>
          <a:ln w="12700">
            <a:solidFill>
              <a:srgbClr val="E46C0A"/>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4018EA0-A343-924F-992D-0118B0129570}"/>
              </a:ext>
            </a:extLst>
          </p:cNvPr>
          <p:cNvSpPr>
            <a:spLocks noGrp="1"/>
          </p:cNvSpPr>
          <p:nvPr>
            <p:ph type="title" idx="4294967295"/>
          </p:nvPr>
        </p:nvSpPr>
        <p:spPr>
          <a:xfrm>
            <a:off x="495296" y="146051"/>
            <a:ext cx="7010400" cy="1143000"/>
          </a:xfrm>
        </p:spPr>
        <p:txBody>
          <a:bodyPr/>
          <a:lstStyle/>
          <a:p>
            <a:pPr algn="ctr">
              <a:lnSpc>
                <a:spcPct val="80000"/>
              </a:lnSpc>
            </a:pPr>
            <a:r>
              <a:rPr lang="en-US" dirty="0"/>
              <a:t>Ethics Checklist for Data Science Research Projects</a:t>
            </a:r>
          </a:p>
        </p:txBody>
      </p:sp>
      <p:sp>
        <p:nvSpPr>
          <p:cNvPr id="3" name="Content Placeholder 2">
            <a:extLst>
              <a:ext uri="{FF2B5EF4-FFF2-40B4-BE49-F238E27FC236}">
                <a16:creationId xmlns:a16="http://schemas.microsoft.com/office/drawing/2014/main" id="{E0892603-4C4B-CD45-BDF0-0843E53FFED0}"/>
              </a:ext>
            </a:extLst>
          </p:cNvPr>
          <p:cNvSpPr>
            <a:spLocks noGrp="1"/>
          </p:cNvSpPr>
          <p:nvPr>
            <p:ph idx="4294967295"/>
          </p:nvPr>
        </p:nvSpPr>
        <p:spPr>
          <a:xfrm>
            <a:off x="309489" y="1486001"/>
            <a:ext cx="11868443" cy="5097679"/>
          </a:xfrm>
        </p:spPr>
        <p:txBody>
          <a:bodyPr/>
          <a:lstStyle/>
          <a:p>
            <a:pPr marL="0" indent="0">
              <a:buNone/>
            </a:pPr>
            <a:r>
              <a:rPr lang="en-US" sz="1800" b="1" dirty="0"/>
              <a:t>Project Initiation: </a:t>
            </a:r>
            <a:r>
              <a:rPr lang="en-US" sz="1800" i="1" dirty="0"/>
              <a:t>Recognize and affirm that all project plans will</a:t>
            </a:r>
            <a:br>
              <a:rPr lang="en-US" sz="1800" i="1" dirty="0"/>
            </a:br>
            <a:r>
              <a:rPr lang="en-US" sz="1800" i="1" dirty="0"/>
              <a:t> incorporate regular checks, discussion, and documentation to ensure</a:t>
            </a:r>
            <a:br>
              <a:rPr lang="en-US" sz="1800" i="1" dirty="0"/>
            </a:br>
            <a:r>
              <a:rPr lang="en-US" sz="1800" i="1" dirty="0"/>
              <a:t> adherence to the ethical principles of research.</a:t>
            </a:r>
            <a:endParaRPr lang="en-US" sz="1800" dirty="0"/>
          </a:p>
          <a:p>
            <a:pPr marL="0" indent="0">
              <a:buNone/>
            </a:pPr>
            <a:r>
              <a:rPr lang="en-US" sz="1800" b="1" dirty="0"/>
              <a:t>Problem Identification (Relevant Theories and Working Hypotheses): </a:t>
            </a:r>
            <a:r>
              <a:rPr lang="en-US" sz="1800" i="1" dirty="0"/>
              <a:t>Establish the ethical basis for </a:t>
            </a:r>
            <a:br>
              <a:rPr lang="en-US" sz="1800" i="1" dirty="0"/>
            </a:br>
            <a:r>
              <a:rPr lang="en-US" sz="1800" i="1" dirty="0"/>
              <a:t>undertaking the project as well as to establish the project requirements to protect research participant </a:t>
            </a:r>
            <a:br>
              <a:rPr lang="en-US" sz="1800" i="1" dirty="0"/>
            </a:br>
            <a:r>
              <a:rPr lang="en-US" sz="1800" i="1" dirty="0"/>
              <a:t>welfare, and the equitable allocation of all potential project benefits and risks. </a:t>
            </a:r>
          </a:p>
          <a:p>
            <a:pPr marL="0" indent="0">
              <a:buNone/>
            </a:pPr>
            <a:r>
              <a:rPr lang="en-US" sz="1800" b="1" dirty="0"/>
              <a:t>Data Discovery, Inventory, Screening, &amp; Acquisition: </a:t>
            </a:r>
            <a:r>
              <a:rPr lang="en-US" sz="1800" i="1" dirty="0"/>
              <a:t>Consider potential biases that may be introduced </a:t>
            </a:r>
            <a:br>
              <a:rPr lang="en-US" sz="1800" i="1" dirty="0"/>
            </a:br>
            <a:r>
              <a:rPr lang="en-US" sz="1800" i="1" dirty="0"/>
              <a:t>through the choice of datasets and variables.</a:t>
            </a:r>
            <a:r>
              <a:rPr lang="en-US" sz="1800" dirty="0"/>
              <a:t> </a:t>
            </a:r>
            <a:endParaRPr lang="en-US" sz="1800" b="1" i="1" dirty="0"/>
          </a:p>
          <a:p>
            <a:pPr marL="0" indent="0">
              <a:buNone/>
            </a:pPr>
            <a:r>
              <a:rPr lang="en-US" sz="1800" b="1" i="1" dirty="0"/>
              <a:t>Data ingestion and Governance: </a:t>
            </a:r>
            <a:r>
              <a:rPr lang="en-US" sz="1800" dirty="0"/>
              <a:t> </a:t>
            </a:r>
            <a:r>
              <a:rPr lang="en-US" sz="1800" i="1" dirty="0"/>
              <a:t>Put in place data platforms and processes to ensure data transfer, storage, </a:t>
            </a:r>
            <a:br>
              <a:rPr lang="en-US" sz="1800" i="1" dirty="0"/>
            </a:br>
            <a:r>
              <a:rPr lang="en-US" sz="1800" i="1" dirty="0"/>
              <a:t>and database development adheres to data governance agreements and best practices for data quality assurance.</a:t>
            </a:r>
          </a:p>
          <a:p>
            <a:pPr marL="11113" indent="0">
              <a:buNone/>
            </a:pPr>
            <a:r>
              <a:rPr lang="en-US" sz="1800" b="1" dirty="0"/>
              <a:t>Statistical Modeling and Analysis:  </a:t>
            </a:r>
            <a:r>
              <a:rPr lang="en-US" sz="1800" i="1" dirty="0"/>
              <a:t>Establish and implement processes to document methods, results and limitations.</a:t>
            </a:r>
            <a:endParaRPr lang="en-US" sz="1800" b="1" i="1" dirty="0"/>
          </a:p>
          <a:p>
            <a:pPr marL="0" indent="0">
              <a:buNone/>
            </a:pPr>
            <a:r>
              <a:rPr lang="en-US" sz="1800" b="1" i="1" dirty="0"/>
              <a:t>Fitness-for-Use Assessment: </a:t>
            </a:r>
            <a:r>
              <a:rPr lang="en-US" sz="1800" i="1" dirty="0"/>
              <a:t>Critically asses the overall utility of the results in achieving the predicted </a:t>
            </a:r>
            <a:br>
              <a:rPr lang="en-US" sz="1800" i="1" dirty="0"/>
            </a:br>
            <a:r>
              <a:rPr lang="en-US" sz="1800" i="1" dirty="0"/>
              <a:t>benefits of the study, to be transparent about potential limitations of the study, and to ensure that </a:t>
            </a:r>
            <a:br>
              <a:rPr lang="en-US" sz="1800" i="1" dirty="0"/>
            </a:br>
            <a:r>
              <a:rPr lang="en-US" sz="1800" i="1" dirty="0"/>
              <a:t>unintended biases haven’t been introduced as a result of data choice and model refinement.</a:t>
            </a:r>
            <a:r>
              <a:rPr lang="en-US" sz="1800" dirty="0"/>
              <a:t> </a:t>
            </a:r>
            <a:endParaRPr lang="en-US" sz="1800" b="1" i="1" dirty="0"/>
          </a:p>
          <a:p>
            <a:pPr marL="0" indent="0">
              <a:buNone/>
            </a:pPr>
            <a:r>
              <a:rPr lang="en-US" sz="1800" b="1" i="1" dirty="0"/>
              <a:t>After-project Debriefing: </a:t>
            </a:r>
            <a:r>
              <a:rPr lang="en-US" sz="1800" i="1" dirty="0"/>
              <a:t>Summarize questions and actions taken during the project, to reinforce the process of ethical consideration on all continuing and future projects. Establish adequate protocols of information dissemination, to ensure the replication and expansion of the research findings.</a:t>
            </a:r>
            <a:endParaRPr lang="en-US" sz="1600" dirty="0"/>
          </a:p>
        </p:txBody>
      </p:sp>
    </p:spTree>
    <p:extLst>
      <p:ext uri="{BB962C8B-B14F-4D97-AF65-F5344CB8AC3E}">
        <p14:creationId xmlns:p14="http://schemas.microsoft.com/office/powerpoint/2010/main" val="16017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4D62CA8-B49F-AD40-9F6F-C93F20C81E27}"/>
              </a:ext>
            </a:extLst>
          </p:cNvPr>
          <p:cNvSpPr>
            <a:spLocks noGrp="1"/>
          </p:cNvSpPr>
          <p:nvPr>
            <p:ph type="title"/>
          </p:nvPr>
        </p:nvSpPr>
        <p:spPr/>
        <p:txBody>
          <a:bodyPr/>
          <a:lstStyle/>
          <a:p>
            <a:r>
              <a:rPr lang="en-US" dirty="0"/>
              <a:t>Outline</a:t>
            </a:r>
          </a:p>
        </p:txBody>
      </p:sp>
      <p:sp>
        <p:nvSpPr>
          <p:cNvPr id="14" name="Content Placeholder 13">
            <a:extLst>
              <a:ext uri="{FF2B5EF4-FFF2-40B4-BE49-F238E27FC236}">
                <a16:creationId xmlns:a16="http://schemas.microsoft.com/office/drawing/2014/main" id="{97CB1143-0F05-CD43-AB95-DD92B0031EAB}"/>
              </a:ext>
            </a:extLst>
          </p:cNvPr>
          <p:cNvSpPr>
            <a:spLocks noGrp="1"/>
          </p:cNvSpPr>
          <p:nvPr>
            <p:ph idx="1"/>
          </p:nvPr>
        </p:nvSpPr>
        <p:spPr>
          <a:xfrm>
            <a:off x="2968312" y="1892691"/>
            <a:ext cx="6662071" cy="4422449"/>
          </a:xfrm>
        </p:spPr>
        <p:txBody>
          <a:bodyPr/>
          <a:lstStyle/>
          <a:p>
            <a:r>
              <a:rPr lang="en-US" sz="4400" dirty="0">
                <a:solidFill>
                  <a:srgbClr val="01316C"/>
                </a:solidFill>
              </a:rPr>
              <a:t>Scientific Ethics</a:t>
            </a:r>
          </a:p>
          <a:p>
            <a:endParaRPr lang="en-US" sz="2800" dirty="0">
              <a:solidFill>
                <a:srgbClr val="01316C"/>
              </a:solidFill>
            </a:endParaRPr>
          </a:p>
          <a:p>
            <a:r>
              <a:rPr lang="en-US" sz="4400" dirty="0">
                <a:solidFill>
                  <a:srgbClr val="01316C"/>
                </a:solidFill>
              </a:rPr>
              <a:t>Scientific Ethics in the </a:t>
            </a:r>
            <a:br>
              <a:rPr lang="en-US" sz="4400" dirty="0">
                <a:solidFill>
                  <a:srgbClr val="01316C"/>
                </a:solidFill>
              </a:rPr>
            </a:br>
            <a:r>
              <a:rPr lang="en-US" sz="4400" dirty="0">
                <a:solidFill>
                  <a:srgbClr val="01316C"/>
                </a:solidFill>
              </a:rPr>
              <a:t>Context of Data Science</a:t>
            </a:r>
          </a:p>
        </p:txBody>
      </p:sp>
    </p:spTree>
    <p:extLst>
      <p:ext uri="{BB962C8B-B14F-4D97-AF65-F5344CB8AC3E}">
        <p14:creationId xmlns:p14="http://schemas.microsoft.com/office/powerpoint/2010/main" val="436432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8026" y="124053"/>
            <a:ext cx="10972800" cy="1143000"/>
          </a:xfrm>
        </p:spPr>
        <p:txBody>
          <a:bodyPr/>
          <a:lstStyle/>
          <a:p>
            <a:r>
              <a:rPr lang="en-US" dirty="0"/>
              <a:t>Replace “Physics” with your science</a:t>
            </a:r>
          </a:p>
        </p:txBody>
      </p:sp>
      <p:sp>
        <p:nvSpPr>
          <p:cNvPr id="7" name="Content Placeholder 6"/>
          <p:cNvSpPr>
            <a:spLocks noGrp="1"/>
          </p:cNvSpPr>
          <p:nvPr>
            <p:ph idx="1"/>
          </p:nvPr>
        </p:nvSpPr>
        <p:spPr>
          <a:xfrm>
            <a:off x="598026" y="823889"/>
            <a:ext cx="11052146" cy="4422449"/>
          </a:xfrm>
          <a:solidFill>
            <a:schemeClr val="bg1"/>
          </a:solidFill>
        </p:spPr>
        <p:txBody>
          <a:bodyPr>
            <a:noAutofit/>
          </a:bodyPr>
          <a:lstStyle/>
          <a:p>
            <a:r>
              <a:rPr lang="en-US" sz="2400" dirty="0">
                <a:solidFill>
                  <a:srgbClr val="002F6B"/>
                </a:solidFill>
                <a:ea typeface="Helvetica Light" charset="0"/>
                <a:cs typeface="Helvetica Light" charset="0"/>
              </a:rPr>
              <a:t>Each </a:t>
            </a:r>
            <a:r>
              <a:rPr lang="en-US" sz="2400" b="1" dirty="0">
                <a:solidFill>
                  <a:srgbClr val="002F6B"/>
                </a:solidFill>
                <a:ea typeface="Helvetica Light" charset="0"/>
                <a:cs typeface="Helvetica Light" charset="0"/>
              </a:rPr>
              <a:t>physicist</a:t>
            </a:r>
            <a:r>
              <a:rPr lang="en-US" sz="2400" dirty="0">
                <a:solidFill>
                  <a:srgbClr val="002F6B"/>
                </a:solidFill>
                <a:ea typeface="Helvetica Light" charset="0"/>
                <a:cs typeface="Helvetica Light" charset="0"/>
              </a:rPr>
              <a:t> is a citizen of the community of science. </a:t>
            </a:r>
          </a:p>
          <a:p>
            <a:r>
              <a:rPr lang="en-US" sz="2400" dirty="0">
                <a:solidFill>
                  <a:srgbClr val="002F6B"/>
                </a:solidFill>
                <a:ea typeface="Helvetica Light" charset="0"/>
                <a:cs typeface="Helvetica Light" charset="0"/>
              </a:rPr>
              <a:t>Each shares responsibility for the welfare of this community. </a:t>
            </a:r>
          </a:p>
          <a:p>
            <a:r>
              <a:rPr lang="en-US" sz="2400" dirty="0">
                <a:solidFill>
                  <a:srgbClr val="002F6B"/>
                </a:solidFill>
                <a:ea typeface="Helvetica Light" charset="0"/>
                <a:cs typeface="Helvetica Light" charset="0"/>
              </a:rPr>
              <a:t>Science is best advanced when there is mutual trust, based upon honest behavior, throughout the community. </a:t>
            </a:r>
          </a:p>
          <a:p>
            <a:r>
              <a:rPr lang="en-US" sz="2400" dirty="0">
                <a:solidFill>
                  <a:srgbClr val="002F6B"/>
                </a:solidFill>
                <a:ea typeface="Helvetica Light" charset="0"/>
                <a:cs typeface="Helvetica Light" charset="0"/>
              </a:rPr>
              <a:t>Acts of deception, or any other acts that deliberately compromise the advancement of science, are unacceptable. </a:t>
            </a:r>
          </a:p>
          <a:p>
            <a:r>
              <a:rPr lang="en-US" sz="2400" dirty="0">
                <a:solidFill>
                  <a:srgbClr val="002F6B"/>
                </a:solidFill>
                <a:ea typeface="Helvetica Light" charset="0"/>
                <a:cs typeface="Helvetica Light" charset="0"/>
              </a:rPr>
              <a:t>Honesty must be regarded as the cornerstone of ethics in science. </a:t>
            </a:r>
          </a:p>
          <a:p>
            <a:r>
              <a:rPr lang="en-US" sz="2400" dirty="0">
                <a:solidFill>
                  <a:srgbClr val="002F6B"/>
                </a:solidFill>
                <a:ea typeface="Helvetica Light" charset="0"/>
                <a:cs typeface="Helvetica Light" charset="0"/>
              </a:rPr>
              <a:t>Professional integrity in the formulation, conduct, and reporting of physics activities reflects not only on the reputations of individual physicists and their organizations, but also on the image and credibility of the physics profession as perceived by scientific colleagues, government and the public.</a:t>
            </a:r>
          </a:p>
          <a:p>
            <a:r>
              <a:rPr lang="en-US" sz="2400" dirty="0">
                <a:solidFill>
                  <a:srgbClr val="002F6B"/>
                </a:solidFill>
                <a:ea typeface="Helvetica Light" charset="0"/>
                <a:cs typeface="Helvetica Light" charset="0"/>
              </a:rPr>
              <a:t>It is important that the tradition of ethical behavior be carefully maintained and transmitted with enthusiasm to future generations.</a:t>
            </a:r>
          </a:p>
          <a:p>
            <a:pPr marL="450839" indent="0">
              <a:lnSpc>
                <a:spcPct val="80000"/>
              </a:lnSpc>
              <a:buNone/>
            </a:pPr>
            <a:r>
              <a:rPr lang="en-US" sz="2400" dirty="0">
                <a:solidFill>
                  <a:srgbClr val="002F6B"/>
                </a:solidFill>
                <a:ea typeface="Helvetica Light" charset="0"/>
                <a:cs typeface="Helvetica Light" charset="0"/>
              </a:rPr>
              <a:t>                     </a:t>
            </a:r>
            <a:r>
              <a:rPr lang="en-US" sz="2400" dirty="0">
                <a:solidFill>
                  <a:srgbClr val="002F6B"/>
                </a:solidFill>
                <a:effectLst>
                  <a:outerShdw blurRad="50800" dist="38100" dir="2700000" algn="tl" rotWithShape="0">
                    <a:srgbClr val="000000">
                      <a:alpha val="43000"/>
                    </a:srgbClr>
                  </a:outerShdw>
                </a:effectLst>
                <a:ea typeface="Helvetica Light" charset="0"/>
                <a:cs typeface="Helvetica Light" charset="0"/>
              </a:rPr>
              <a:t> </a:t>
            </a:r>
          </a:p>
        </p:txBody>
      </p:sp>
      <p:sp>
        <p:nvSpPr>
          <p:cNvPr id="2" name="TextBox 1">
            <a:extLst>
              <a:ext uri="{FF2B5EF4-FFF2-40B4-BE49-F238E27FC236}">
                <a16:creationId xmlns:a16="http://schemas.microsoft.com/office/drawing/2014/main" id="{AC2C6DFC-A16F-654A-A42E-7447B54BA3A1}"/>
              </a:ext>
            </a:extLst>
          </p:cNvPr>
          <p:cNvSpPr txBox="1"/>
          <p:nvPr/>
        </p:nvSpPr>
        <p:spPr>
          <a:xfrm>
            <a:off x="6768771" y="6284220"/>
            <a:ext cx="4881401" cy="369332"/>
          </a:xfrm>
          <a:prstGeom prst="rect">
            <a:avLst/>
          </a:prstGeom>
          <a:noFill/>
        </p:spPr>
        <p:txBody>
          <a:bodyPr wrap="none" rtlCol="0">
            <a:spAutoFit/>
          </a:bodyPr>
          <a:lstStyle/>
          <a:p>
            <a:r>
              <a:rPr lang="en-US" dirty="0">
                <a:solidFill>
                  <a:schemeClr val="bg1"/>
                </a:solidFill>
                <a:effectLst>
                  <a:outerShdw blurRad="50800" dist="38100" dir="2700000" algn="tl" rotWithShape="0">
                    <a:srgbClr val="000000">
                      <a:alpha val="43000"/>
                    </a:srgbClr>
                  </a:outerShdw>
                </a:effectLst>
                <a:ea typeface="Helvetica Light" charset="0"/>
                <a:cs typeface="Helvetica Light" charset="0"/>
              </a:rPr>
              <a:t>https://</a:t>
            </a:r>
            <a:r>
              <a:rPr lang="en-US" dirty="0" err="1">
                <a:solidFill>
                  <a:schemeClr val="bg1"/>
                </a:solidFill>
                <a:effectLst>
                  <a:outerShdw blurRad="50800" dist="38100" dir="2700000" algn="tl" rotWithShape="0">
                    <a:srgbClr val="000000">
                      <a:alpha val="43000"/>
                    </a:srgbClr>
                  </a:outerShdw>
                </a:effectLst>
                <a:ea typeface="Helvetica Light" charset="0"/>
                <a:cs typeface="Helvetica Light" charset="0"/>
              </a:rPr>
              <a:t>www.aps.org</a:t>
            </a:r>
            <a:r>
              <a:rPr lang="en-US" dirty="0">
                <a:solidFill>
                  <a:schemeClr val="bg1"/>
                </a:solidFill>
                <a:effectLst>
                  <a:outerShdw blurRad="50800" dist="38100" dir="2700000" algn="tl" rotWithShape="0">
                    <a:srgbClr val="000000">
                      <a:alpha val="43000"/>
                    </a:srgbClr>
                  </a:outerShdw>
                </a:effectLst>
                <a:ea typeface="Helvetica Light" charset="0"/>
                <a:cs typeface="Helvetica Light" charset="0"/>
              </a:rPr>
              <a:t>/policy/statements/02_2.cfm</a:t>
            </a:r>
            <a:endParaRPr lang="en-US" dirty="0">
              <a:solidFill>
                <a:schemeClr val="bg1"/>
              </a:solidFill>
              <a:latin typeface="ITC Franklin Gothic Std Book" panose="020B0504030503020204" pitchFamily="34" charset="0"/>
            </a:endParaRPr>
          </a:p>
        </p:txBody>
      </p:sp>
    </p:spTree>
    <p:extLst>
      <p:ext uri="{BB962C8B-B14F-4D97-AF65-F5344CB8AC3E}">
        <p14:creationId xmlns:p14="http://schemas.microsoft.com/office/powerpoint/2010/main" val="3527135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Our obligations as scientists</a:t>
            </a:r>
          </a:p>
        </p:txBody>
      </p:sp>
      <p:sp>
        <p:nvSpPr>
          <p:cNvPr id="3" name="Content Placeholder 2"/>
          <p:cNvSpPr>
            <a:spLocks noGrp="1"/>
          </p:cNvSpPr>
          <p:nvPr>
            <p:ph idx="1"/>
          </p:nvPr>
        </p:nvSpPr>
        <p:spPr>
          <a:xfrm>
            <a:off x="2571637" y="1581562"/>
            <a:ext cx="6668616" cy="4422449"/>
          </a:xfrm>
        </p:spPr>
        <p:txBody>
          <a:bodyPr/>
          <a:lstStyle/>
          <a:p>
            <a:pPr>
              <a:spcAft>
                <a:spcPts val="800"/>
              </a:spcAft>
            </a:pPr>
            <a:r>
              <a:rPr lang="en-US" dirty="0">
                <a:solidFill>
                  <a:srgbClr val="01316C"/>
                </a:solidFill>
                <a:ea typeface="Helvetica Light" charset="0"/>
                <a:cs typeface="Helvetica Light" charset="0"/>
              </a:rPr>
              <a:t>Obligation to honor the trust that our colleagues place in us</a:t>
            </a:r>
          </a:p>
          <a:p>
            <a:pPr>
              <a:spcAft>
                <a:spcPts val="800"/>
              </a:spcAft>
            </a:pPr>
            <a:r>
              <a:rPr lang="en-US" dirty="0">
                <a:solidFill>
                  <a:srgbClr val="01316C"/>
                </a:solidFill>
                <a:ea typeface="Helvetica Light" charset="0"/>
                <a:cs typeface="Helvetica Light" charset="0"/>
              </a:rPr>
              <a:t>Obligation to ourselves</a:t>
            </a:r>
          </a:p>
          <a:p>
            <a:pPr>
              <a:spcAft>
                <a:spcPts val="800"/>
              </a:spcAft>
            </a:pPr>
            <a:r>
              <a:rPr lang="en-US" dirty="0">
                <a:solidFill>
                  <a:srgbClr val="01316C"/>
                </a:solidFill>
                <a:ea typeface="Helvetica Light" charset="0"/>
                <a:cs typeface="Helvetica Light" charset="0"/>
              </a:rPr>
              <a:t>Obligation to act in ways that serve the public</a:t>
            </a:r>
          </a:p>
        </p:txBody>
      </p:sp>
    </p:spTree>
    <p:extLst>
      <p:ext uri="{BB962C8B-B14F-4D97-AF65-F5344CB8AC3E}">
        <p14:creationId xmlns:p14="http://schemas.microsoft.com/office/powerpoint/2010/main" val="71736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DE09-433D-C84A-B5D7-156BA9E80D55}"/>
              </a:ext>
            </a:extLst>
          </p:cNvPr>
          <p:cNvSpPr>
            <a:spLocks noGrp="1"/>
          </p:cNvSpPr>
          <p:nvPr>
            <p:ph type="title"/>
          </p:nvPr>
        </p:nvSpPr>
        <p:spPr>
          <a:xfrm>
            <a:off x="3435017" y="-330953"/>
            <a:ext cx="5321967" cy="1325563"/>
          </a:xfrm>
        </p:spPr>
        <p:txBody>
          <a:bodyPr/>
          <a:lstStyle/>
          <a:p>
            <a:r>
              <a:rPr lang="en-US" dirty="0"/>
              <a:t>What you have read</a:t>
            </a:r>
          </a:p>
        </p:txBody>
      </p:sp>
      <p:pic>
        <p:nvPicPr>
          <p:cNvPr id="5" name="Picture 4">
            <a:extLst>
              <a:ext uri="{FF2B5EF4-FFF2-40B4-BE49-F238E27FC236}">
                <a16:creationId xmlns:a16="http://schemas.microsoft.com/office/drawing/2014/main" id="{3227D683-D85C-3B43-AEAE-B9817A6733A5}"/>
              </a:ext>
            </a:extLst>
          </p:cNvPr>
          <p:cNvPicPr>
            <a:picLocks noChangeAspect="1"/>
          </p:cNvPicPr>
          <p:nvPr/>
        </p:nvPicPr>
        <p:blipFill rotWithShape="1">
          <a:blip r:embed="rId2"/>
          <a:srcRect l="21123" t="5811" r="19267" b="5177"/>
          <a:stretch/>
        </p:blipFill>
        <p:spPr>
          <a:xfrm>
            <a:off x="6192250" y="610101"/>
            <a:ext cx="5943600" cy="5784572"/>
          </a:xfrm>
          <a:prstGeom prst="rect">
            <a:avLst/>
          </a:prstGeom>
        </p:spPr>
      </p:pic>
      <p:pic>
        <p:nvPicPr>
          <p:cNvPr id="7" name="Picture 6">
            <a:extLst>
              <a:ext uri="{FF2B5EF4-FFF2-40B4-BE49-F238E27FC236}">
                <a16:creationId xmlns:a16="http://schemas.microsoft.com/office/drawing/2014/main" id="{97086A08-8226-5A44-8252-25416F540BBF}"/>
              </a:ext>
            </a:extLst>
          </p:cNvPr>
          <p:cNvPicPr>
            <a:picLocks noChangeAspect="1"/>
          </p:cNvPicPr>
          <p:nvPr/>
        </p:nvPicPr>
        <p:blipFill rotWithShape="1">
          <a:blip r:embed="rId3"/>
          <a:srcRect l="13116" t="5808" r="13387" b="5414"/>
          <a:stretch/>
        </p:blipFill>
        <p:spPr>
          <a:xfrm>
            <a:off x="112297" y="726798"/>
            <a:ext cx="5943600" cy="5576874"/>
          </a:xfrm>
          <a:prstGeom prst="rect">
            <a:avLst/>
          </a:prstGeom>
        </p:spPr>
      </p:pic>
      <p:sp>
        <p:nvSpPr>
          <p:cNvPr id="9" name="TextBox 8">
            <a:extLst>
              <a:ext uri="{FF2B5EF4-FFF2-40B4-BE49-F238E27FC236}">
                <a16:creationId xmlns:a16="http://schemas.microsoft.com/office/drawing/2014/main" id="{8E81B87E-B72B-6046-BC1F-8A4BCA5B83A3}"/>
              </a:ext>
            </a:extLst>
          </p:cNvPr>
          <p:cNvSpPr txBox="1"/>
          <p:nvPr/>
        </p:nvSpPr>
        <p:spPr>
          <a:xfrm>
            <a:off x="1122076" y="6383882"/>
            <a:ext cx="8779711" cy="523220"/>
          </a:xfrm>
          <a:prstGeom prst="rect">
            <a:avLst/>
          </a:prstGeom>
          <a:noFill/>
        </p:spPr>
        <p:txBody>
          <a:bodyPr wrap="none" rtlCol="0">
            <a:spAutoFit/>
          </a:bodyPr>
          <a:lstStyle/>
          <a:p>
            <a:r>
              <a:rPr lang="en-US" sz="2800" b="1" dirty="0">
                <a:solidFill>
                  <a:srgbClr val="E46C0A"/>
                </a:solidFill>
              </a:rPr>
              <a:t>Professional Society Codes                                          Articles</a:t>
            </a:r>
          </a:p>
        </p:txBody>
      </p:sp>
    </p:spTree>
    <p:extLst>
      <p:ext uri="{BB962C8B-B14F-4D97-AF65-F5344CB8AC3E}">
        <p14:creationId xmlns:p14="http://schemas.microsoft.com/office/powerpoint/2010/main" val="381528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2A250-668A-8C45-8AD0-7384B8A4185A}"/>
              </a:ext>
            </a:extLst>
          </p:cNvPr>
          <p:cNvSpPr>
            <a:spLocks noGrp="1"/>
          </p:cNvSpPr>
          <p:nvPr>
            <p:ph type="title"/>
          </p:nvPr>
        </p:nvSpPr>
        <p:spPr>
          <a:xfrm>
            <a:off x="598026" y="-4283"/>
            <a:ext cx="10972800" cy="1143000"/>
          </a:xfrm>
        </p:spPr>
        <p:txBody>
          <a:bodyPr/>
          <a:lstStyle/>
          <a:p>
            <a:pPr algn="ctr"/>
            <a:r>
              <a:rPr lang="en-US" dirty="0"/>
              <a:t>Collaboration</a:t>
            </a:r>
          </a:p>
        </p:txBody>
      </p:sp>
      <p:pic>
        <p:nvPicPr>
          <p:cNvPr id="6" name="Picture 5">
            <a:extLst>
              <a:ext uri="{FF2B5EF4-FFF2-40B4-BE49-F238E27FC236}">
                <a16:creationId xmlns:a16="http://schemas.microsoft.com/office/drawing/2014/main" id="{2FB5B5D3-30ED-EF48-AB00-AD0753C05ADB}"/>
              </a:ext>
            </a:extLst>
          </p:cNvPr>
          <p:cNvPicPr>
            <a:picLocks noChangeAspect="1"/>
          </p:cNvPicPr>
          <p:nvPr/>
        </p:nvPicPr>
        <p:blipFill rotWithShape="1">
          <a:blip r:embed="rId2"/>
          <a:srcRect l="7025" t="3663" r="1369"/>
          <a:stretch/>
        </p:blipFill>
        <p:spPr>
          <a:xfrm>
            <a:off x="3312694" y="813271"/>
            <a:ext cx="5566611" cy="5912205"/>
          </a:xfrm>
          <a:prstGeom prst="rect">
            <a:avLst/>
          </a:prstGeom>
        </p:spPr>
      </p:pic>
    </p:spTree>
    <p:extLst>
      <p:ext uri="{BB962C8B-B14F-4D97-AF65-F5344CB8AC3E}">
        <p14:creationId xmlns:p14="http://schemas.microsoft.com/office/powerpoint/2010/main" val="1852096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2A250-668A-8C45-8AD0-7384B8A4185A}"/>
              </a:ext>
            </a:extLst>
          </p:cNvPr>
          <p:cNvSpPr>
            <a:spLocks noGrp="1"/>
          </p:cNvSpPr>
          <p:nvPr>
            <p:ph type="title"/>
          </p:nvPr>
        </p:nvSpPr>
        <p:spPr>
          <a:xfrm>
            <a:off x="598026" y="-4283"/>
            <a:ext cx="10972800" cy="1143000"/>
          </a:xfrm>
        </p:spPr>
        <p:txBody>
          <a:bodyPr/>
          <a:lstStyle/>
          <a:p>
            <a:pPr algn="ctr"/>
            <a:r>
              <a:rPr lang="en-US" dirty="0"/>
              <a:t>Collaboration – Responsible Authorship</a:t>
            </a:r>
          </a:p>
        </p:txBody>
      </p:sp>
      <p:pic>
        <p:nvPicPr>
          <p:cNvPr id="5" name="Picture 4">
            <a:extLst>
              <a:ext uri="{FF2B5EF4-FFF2-40B4-BE49-F238E27FC236}">
                <a16:creationId xmlns:a16="http://schemas.microsoft.com/office/drawing/2014/main" id="{65B4607F-1B15-ED49-B10F-930F3B5AD730}"/>
              </a:ext>
            </a:extLst>
          </p:cNvPr>
          <p:cNvPicPr>
            <a:picLocks noChangeAspect="1"/>
          </p:cNvPicPr>
          <p:nvPr/>
        </p:nvPicPr>
        <p:blipFill rotWithShape="1">
          <a:blip r:embed="rId2"/>
          <a:srcRect l="5794" t="4250" r="5399" b="4990"/>
          <a:stretch/>
        </p:blipFill>
        <p:spPr>
          <a:xfrm>
            <a:off x="2833666" y="892159"/>
            <a:ext cx="6524669" cy="5625715"/>
          </a:xfrm>
          <a:prstGeom prst="rect">
            <a:avLst/>
          </a:prstGeom>
        </p:spPr>
      </p:pic>
    </p:spTree>
    <p:extLst>
      <p:ext uri="{BB962C8B-B14F-4D97-AF65-F5344CB8AC3E}">
        <p14:creationId xmlns:p14="http://schemas.microsoft.com/office/powerpoint/2010/main" val="2649912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actions to understand</a:t>
            </a:r>
            <a:endParaRPr lang="en-US" i="1" dirty="0"/>
          </a:p>
        </p:txBody>
      </p:sp>
      <p:sp>
        <p:nvSpPr>
          <p:cNvPr id="3" name="Content Placeholder 2"/>
          <p:cNvSpPr>
            <a:spLocks noGrp="1"/>
          </p:cNvSpPr>
          <p:nvPr>
            <p:ph idx="1"/>
          </p:nvPr>
        </p:nvSpPr>
        <p:spPr>
          <a:xfrm>
            <a:off x="4504368" y="1137240"/>
            <a:ext cx="3160113" cy="4422449"/>
          </a:xfrm>
        </p:spPr>
        <p:txBody>
          <a:bodyPr/>
          <a:lstStyle/>
          <a:p>
            <a:pPr>
              <a:lnSpc>
                <a:spcPct val="150000"/>
              </a:lnSpc>
            </a:pPr>
            <a:r>
              <a:rPr lang="en-US" dirty="0">
                <a:solidFill>
                  <a:srgbClr val="01316C"/>
                </a:solidFill>
              </a:rPr>
              <a:t>Falsification</a:t>
            </a:r>
          </a:p>
          <a:p>
            <a:pPr>
              <a:lnSpc>
                <a:spcPct val="150000"/>
              </a:lnSpc>
            </a:pPr>
            <a:r>
              <a:rPr lang="en-US" dirty="0">
                <a:solidFill>
                  <a:srgbClr val="01316C"/>
                </a:solidFill>
              </a:rPr>
              <a:t>Fabrication</a:t>
            </a:r>
          </a:p>
          <a:p>
            <a:pPr>
              <a:lnSpc>
                <a:spcPct val="150000"/>
              </a:lnSpc>
            </a:pPr>
            <a:r>
              <a:rPr lang="en-US" dirty="0">
                <a:solidFill>
                  <a:srgbClr val="01316C"/>
                </a:solidFill>
              </a:rPr>
              <a:t>Plagiarism</a:t>
            </a:r>
          </a:p>
        </p:txBody>
      </p:sp>
      <p:sp>
        <p:nvSpPr>
          <p:cNvPr id="4" name="TextBox 3"/>
          <p:cNvSpPr txBox="1"/>
          <p:nvPr/>
        </p:nvSpPr>
        <p:spPr>
          <a:xfrm>
            <a:off x="3217928" y="3735633"/>
            <a:ext cx="6003894" cy="2267416"/>
          </a:xfrm>
          <a:prstGeom prst="rect">
            <a:avLst/>
          </a:prstGeom>
          <a:noFill/>
        </p:spPr>
        <p:txBody>
          <a:bodyPr wrap="square" rtlCol="0">
            <a:spAutoFit/>
          </a:bodyPr>
          <a:lstStyle/>
          <a:p>
            <a:pPr algn="ctr" defTabSz="609585"/>
            <a:r>
              <a:rPr lang="en-US" sz="4267" b="1" i="1" dirty="0">
                <a:solidFill>
                  <a:srgbClr val="E46C0A"/>
                </a:solidFill>
                <a:latin typeface="Trebuchet MS" panose="020B0703020202090204" pitchFamily="34" charset="0"/>
                <a:cs typeface="Gill Sans Light"/>
              </a:rPr>
              <a:t>What should you do?</a:t>
            </a:r>
          </a:p>
          <a:p>
            <a:pPr algn="ctr" defTabSz="609585"/>
            <a:endParaRPr lang="en-US" sz="2800" b="1" i="1" dirty="0">
              <a:solidFill>
                <a:srgbClr val="E46C0A"/>
              </a:solidFill>
              <a:latin typeface="Trebuchet MS" panose="020B0703020202090204" pitchFamily="34" charset="0"/>
              <a:cs typeface="Gill Sans Light"/>
            </a:endParaRPr>
          </a:p>
          <a:p>
            <a:pPr algn="ctr" defTabSz="609585"/>
            <a:r>
              <a:rPr lang="en-US" sz="2800" b="1" dirty="0">
                <a:solidFill>
                  <a:srgbClr val="E46C0A"/>
                </a:solidFill>
                <a:latin typeface="Trebuchet MS" panose="020B0703020202090204" pitchFamily="34" charset="0"/>
                <a:cs typeface="Gill Sans Light"/>
              </a:rPr>
              <a:t>UVA Research Integrity Officer</a:t>
            </a:r>
          </a:p>
          <a:p>
            <a:pPr algn="ctr" defTabSz="609585"/>
            <a:endParaRPr lang="en-US" sz="4267" b="1" dirty="0">
              <a:solidFill>
                <a:srgbClr val="E46C0A"/>
              </a:solidFill>
              <a:latin typeface="Trebuchet MS" panose="020B0703020202090204" pitchFamily="34" charset="0"/>
              <a:cs typeface="Gill Sans Light"/>
            </a:endParaRPr>
          </a:p>
        </p:txBody>
      </p:sp>
      <p:sp>
        <p:nvSpPr>
          <p:cNvPr id="5" name="TextBox 4">
            <a:extLst>
              <a:ext uri="{FF2B5EF4-FFF2-40B4-BE49-F238E27FC236}">
                <a16:creationId xmlns:a16="http://schemas.microsoft.com/office/drawing/2014/main" id="{E9428766-9D1C-4A49-8974-38189719919F}"/>
              </a:ext>
            </a:extLst>
          </p:cNvPr>
          <p:cNvSpPr txBox="1"/>
          <p:nvPr/>
        </p:nvSpPr>
        <p:spPr>
          <a:xfrm>
            <a:off x="3217929" y="5301540"/>
            <a:ext cx="6295721" cy="461665"/>
          </a:xfrm>
          <a:prstGeom prst="rect">
            <a:avLst/>
          </a:prstGeom>
          <a:noFill/>
        </p:spPr>
        <p:txBody>
          <a:bodyPr wrap="square" rtlCol="0">
            <a:spAutoFit/>
          </a:bodyPr>
          <a:lstStyle/>
          <a:p>
            <a:r>
              <a:rPr lang="en-US" sz="2400" b="1" dirty="0">
                <a:solidFill>
                  <a:srgbClr val="01316C"/>
                </a:solidFill>
                <a:hlinkClick r:id="rId3">
                  <a:extLst>
                    <a:ext uri="{A12FA001-AC4F-418D-AE19-62706E023703}">
                      <ahyp:hlinkClr xmlns:ahyp="http://schemas.microsoft.com/office/drawing/2018/hyperlinkcolor" val="tx"/>
                    </a:ext>
                  </a:extLst>
                </a:hlinkClick>
              </a:rPr>
              <a:t>https://uvapolicy.virginia.edu/policy/RES-004</a:t>
            </a:r>
            <a:endParaRPr lang="en-US" sz="2400" b="1" dirty="0">
              <a:solidFill>
                <a:srgbClr val="01316C"/>
              </a:solidFill>
              <a:latin typeface="ITC Franklin Gothic Std Book" panose="020B0504030503020204" pitchFamily="34" charset="0"/>
            </a:endParaRPr>
          </a:p>
        </p:txBody>
      </p:sp>
    </p:spTree>
    <p:extLst>
      <p:ext uri="{BB962C8B-B14F-4D97-AF65-F5344CB8AC3E}">
        <p14:creationId xmlns:p14="http://schemas.microsoft.com/office/powerpoint/2010/main" val="194048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F611F0EA-4DAB-4A40-977A-D41C7F213E01}"/>
    </a:ext>
  </a:extLst>
</a:theme>
</file>

<file path=ppt/theme/theme10.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a:latin typeface="Gill Sans Light"/>
            <a:cs typeface="Gill Sans Light"/>
          </a:defRPr>
        </a:defPPr>
      </a:lstStyle>
    </a:txDef>
  </a:objectDefaults>
  <a:extraClrSchemeLst/>
</a:theme>
</file>

<file path=ppt/theme/theme11.xml><?xml version="1.0" encoding="utf-8"?>
<a:theme xmlns:a="http://schemas.openxmlformats.org/drawingml/2006/main" name="1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12.xml><?xml version="1.0" encoding="utf-8"?>
<a:theme xmlns:a="http://schemas.openxmlformats.org/drawingml/2006/main" name="2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15.xml><?xml version="1.0" encoding="utf-8"?>
<a:theme xmlns:a="http://schemas.openxmlformats.org/drawingml/2006/main" name="SDAL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smtClean="0">
            <a:latin typeface="Helvetica Light" charset="0"/>
            <a:ea typeface="Helvetica Light" charset="0"/>
            <a:cs typeface="Helvetica Light" charset="0"/>
          </a:defRPr>
        </a:defPPr>
      </a:lstStyle>
    </a:txDef>
  </a:objectDefaults>
  <a:extraClrSchemeLst/>
  <a:extLst>
    <a:ext uri="{05A4C25C-085E-4340-85A3-A5531E510DB2}">
      <thm15:themeFamily xmlns:thm15="http://schemas.microsoft.com/office/thememl/2012/main" name="SDAL 2017" id="{CC4D757A-6DD6-4F4D-9496-AE51626BB808}" vid="{10932C27-50E3-EC4A-B067-031E654E0AA8}"/>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5DEE2716-DCEC-5445-B4C6-CC936372E9EA}"/>
    </a:ext>
  </a:ext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LA Coastal Workshop Keller Short 3" id="{06BA7D60-2973-5C44-8D81-8C76F7E9208A}" vid="{00A2C23C-DF79-EB41-AC5D-9052186BFF69}"/>
    </a:ext>
  </a:ext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E9F27C56-DB46-0248-A8B5-A481030D6B1C}"/>
    </a:ext>
  </a:ext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72A895D9-16AD-7446-9CCC-80BD195BD71A}"/>
    </a:ext>
  </a:ext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E6B41023-3061-E144-B1F6-1FAF99F86F64}"/>
    </a:ext>
  </a:ext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8B1488EF-7368-9D40-B1C3-0077FCDDAC76}"/>
    </a:ext>
  </a:ext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7B7136D6-C62C-E545-8D48-C67E043BB0B4}"/>
    </a:ext>
  </a:ext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3A7D07AC-AA29-D345-A690-FEC895B7AB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2BF3E1-38CF-409B-8DB8-7725A1546F89}"/>
</file>

<file path=customXml/itemProps2.xml><?xml version="1.0" encoding="utf-8"?>
<ds:datastoreItem xmlns:ds="http://schemas.openxmlformats.org/officeDocument/2006/customXml" ds:itemID="{0F92EF6C-D6BB-4608-BA35-E518DFB13D6B}">
  <ds:schemaRefs>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purl.org/dc/dcmitype/"/>
    <ds:schemaRef ds:uri="http://www.w3.org/XML/1998/namespace"/>
    <ds:schemaRef ds:uri="http://schemas.microsoft.com/office/infopath/2007/PartnerControls"/>
    <ds:schemaRef ds:uri="f003ee77-356f-42cf-a98d-4065128301ee"/>
    <ds:schemaRef ds:uri="http://purl.org/dc/terms/"/>
  </ds:schemaRefs>
</ds:datastoreItem>
</file>

<file path=customXml/itemProps3.xml><?xml version="1.0" encoding="utf-8"?>
<ds:datastoreItem xmlns:ds="http://schemas.openxmlformats.org/officeDocument/2006/customXml" ds:itemID="{5FC8BCE4-E7A4-4F71-BE85-274BB623D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7727</TotalTime>
  <Words>2835</Words>
  <Application>Microsoft Macintosh PowerPoint</Application>
  <PresentationFormat>Widescreen</PresentationFormat>
  <Paragraphs>258</Paragraphs>
  <Slides>26</Slides>
  <Notes>19</Notes>
  <HiddenSlides>0</HiddenSlides>
  <MMClips>0</MMClips>
  <ScaleCrop>false</ScaleCrop>
  <HeadingPairs>
    <vt:vector size="6" baseType="variant">
      <vt:variant>
        <vt:lpstr>Fonts Used</vt:lpstr>
      </vt:variant>
      <vt:variant>
        <vt:i4>19</vt:i4>
      </vt:variant>
      <vt:variant>
        <vt:lpstr>Theme</vt:lpstr>
      </vt:variant>
      <vt:variant>
        <vt:i4>15</vt:i4>
      </vt:variant>
      <vt:variant>
        <vt:lpstr>Slide Titles</vt:lpstr>
      </vt:variant>
      <vt:variant>
        <vt:i4>26</vt:i4>
      </vt:variant>
    </vt:vector>
  </HeadingPairs>
  <TitlesOfParts>
    <vt:vector size="60" baseType="lpstr">
      <vt:lpstr>Arial</vt:lpstr>
      <vt:lpstr>Baghdad</vt:lpstr>
      <vt:lpstr>Calibri</vt:lpstr>
      <vt:lpstr>Gill Sans</vt:lpstr>
      <vt:lpstr>Gill Sans  </vt:lpstr>
      <vt:lpstr>Gill Sans Light</vt:lpstr>
      <vt:lpstr>Helvetica</vt:lpstr>
      <vt:lpstr>Helvetica Light</vt:lpstr>
      <vt:lpstr>ITC Franklin Gothic Std Book</vt:lpstr>
      <vt:lpstr>ITC Franklin Gothic Std Book Compressed</vt:lpstr>
      <vt:lpstr>ITC Franklin Gothic Std Book Condensed</vt:lpstr>
      <vt:lpstr>ITC Franklin Gothic Std Book Extra Compressed</vt:lpstr>
      <vt:lpstr>ITC Franklin Gothic Std Demi Compressed</vt:lpstr>
      <vt:lpstr>ITC Franklin Gothic Std Demi Extra Compressed</vt:lpstr>
      <vt:lpstr>Raleway Light</vt:lpstr>
      <vt:lpstr>Raleway Light </vt:lpstr>
      <vt:lpstr>Times New Roman</vt:lpstr>
      <vt:lpstr>Trebuchet MS</vt:lpstr>
      <vt:lpstr>Wingdings</vt:lpstr>
      <vt:lpstr>title page</vt:lpstr>
      <vt:lpstr>contents</vt:lpstr>
      <vt:lpstr>O1</vt:lpstr>
      <vt:lpstr>O1: image</vt:lpstr>
      <vt:lpstr>O2</vt:lpstr>
      <vt:lpstr>O2: image</vt:lpstr>
      <vt:lpstr>O3</vt:lpstr>
      <vt:lpstr>O3: image</vt:lpstr>
      <vt:lpstr>blank</vt:lpstr>
      <vt:lpstr>2_SDAL_Biocomplexity</vt:lpstr>
      <vt:lpstr>1_O1</vt:lpstr>
      <vt:lpstr>2_O1</vt:lpstr>
      <vt:lpstr>Office Theme</vt:lpstr>
      <vt:lpstr>Default Theme</vt:lpstr>
      <vt:lpstr>SDAL 2017</vt:lpstr>
      <vt:lpstr>PowerPoint Presentation</vt:lpstr>
      <vt:lpstr>PowerPoint Presentation</vt:lpstr>
      <vt:lpstr>Outline</vt:lpstr>
      <vt:lpstr>Replace “Physics” with your science</vt:lpstr>
      <vt:lpstr>Our obligations as scientists</vt:lpstr>
      <vt:lpstr>What you have read</vt:lpstr>
      <vt:lpstr>Collaboration</vt:lpstr>
      <vt:lpstr>Collaboration – Responsible Authorship</vt:lpstr>
      <vt:lpstr>Important actions to understand</vt:lpstr>
      <vt:lpstr>From the perspective of the Scientific Method</vt:lpstr>
      <vt:lpstr>Basic Steps of the Scientific Method</vt:lpstr>
      <vt:lpstr>In the context of the Clinical Trial</vt:lpstr>
      <vt:lpstr>What about In the context of a policy study</vt:lpstr>
      <vt:lpstr>Basic Steps in the Context of ALL Data</vt:lpstr>
      <vt:lpstr>“Data Science”</vt:lpstr>
      <vt:lpstr>Ethics is an integral part of the  Data Science Framework</vt:lpstr>
      <vt:lpstr>Definitions</vt:lpstr>
      <vt:lpstr>The Belmont report</vt:lpstr>
      <vt:lpstr>The Menlo Report   </vt:lpstr>
      <vt:lpstr>Principles-based approach to  ethics for all disciplines</vt:lpstr>
      <vt:lpstr>Why ethics?   A cautionary note</vt:lpstr>
      <vt:lpstr>Refinement of Community principles  for ethical data sharing </vt:lpstr>
      <vt:lpstr>What about informed consent?</vt:lpstr>
      <vt:lpstr>IRB: Waivers of the elements of consent  </vt:lpstr>
      <vt:lpstr>Criteria for data science project checklist </vt:lpstr>
      <vt:lpstr>Ethics Checklist for Data Science Research Projects</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Keller, Sallie Ann (sak9tr)</dc:creator>
  <cp:keywords/>
  <dc:description/>
  <cp:lastModifiedBy>Keller, Sallie Ann (sak9tr)</cp:lastModifiedBy>
  <cp:revision>347</cp:revision>
  <cp:lastPrinted>2019-04-02T11:35:42Z</cp:lastPrinted>
  <dcterms:created xsi:type="dcterms:W3CDTF">2018-11-22T14:02:12Z</dcterms:created>
  <dcterms:modified xsi:type="dcterms:W3CDTF">2019-06-13T11:40:43Z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